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p:restoredLeft sz="15000" autoAdjust="0"/>
    <p:restoredTop sz="94660"/>
  </p:normalViewPr>
  <p:slideViewPr>
    <p:cSldViewPr snapToGrid="0">
      <p:cViewPr varScale="1">
        <p:scale>
          <a:sx n="42" d="100"/>
          <a:sy n="42" d="100"/>
        </p:scale>
        <p:origin x="942" y="54"/>
      </p:cViewPr>
      <p:guideLst/>
    </p:cSldViewPr>
  </p:slideViewPr>
  <p:notesTextViewPr>
    <p:cViewPr>
      <p:scale>
        <a:sx n="1" d="1"/>
        <a:sy n="1" d="1"/>
      </p:scale>
      <p:origin x="0" y="0"/>
    </p:cViewPr>
  </p:notesTextViewPr>
  <p:notesViewPr>
    <p:cSldViewPr snapToGrid="0">
      <p:cViewPr>
        <p:scale>
          <a:sx n="100" d="100"/>
          <a:sy n="100" d="100"/>
        </p:scale>
        <p:origin x="-1362" y="324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F14F1-E6FE-4D38-B02D-F914DD97F533}" type="datetimeFigureOut">
              <a:rPr lang="ru-RU" smtClean="0"/>
              <a:pPr/>
              <a:t>08.12.2014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5D1985-3497-4F73-BD48-2581053ABB5B}" type="slidenum">
              <a:rPr lang="ru-RU" smtClean="0"/>
              <a:pPr/>
              <a:t>‹#›</a:t>
            </a:fld>
            <a:endParaRPr lang="ru-RU"/>
          </a:p>
        </p:txBody>
      </p:sp>
    </p:spTree>
    <p:extLst>
      <p:ext uri="{BB962C8B-B14F-4D97-AF65-F5344CB8AC3E}">
        <p14:creationId xmlns:p14="http://schemas.microsoft.com/office/powerpoint/2010/main" xmlns="" val="170295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Сердечно-сосудистые заболевания опасны осложнениями,</a:t>
            </a:r>
            <a:r>
              <a:rPr lang="ru-RU" baseline="0" dirty="0" smtClean="0"/>
              <a:t> которые при несвоевременно принятых мерах их лечения могут привести к смерти.</a:t>
            </a:r>
          </a:p>
          <a:p>
            <a:endParaRPr lang="ru-RU" baseline="0" dirty="0" smtClean="0"/>
          </a:p>
          <a:p>
            <a:r>
              <a:rPr lang="ru-RU" baseline="0" dirty="0" smtClean="0"/>
              <a:t>Знания по самодиагностике этих угрожающих состояний и правильные, своевременные действия при развитии осложнений помогут принять экстренные меры в случаях возникновения их.</a:t>
            </a:r>
            <a:endParaRPr lang="ru-RU" dirty="0"/>
          </a:p>
        </p:txBody>
      </p:sp>
      <p:sp>
        <p:nvSpPr>
          <p:cNvPr id="4" name="Номер слайда 3"/>
          <p:cNvSpPr>
            <a:spLocks noGrp="1"/>
          </p:cNvSpPr>
          <p:nvPr>
            <p:ph type="sldNum" sz="quarter" idx="10"/>
          </p:nvPr>
        </p:nvSpPr>
        <p:spPr/>
        <p:txBody>
          <a:bodyPr/>
          <a:lstStyle/>
          <a:p>
            <a:fld id="{A75D1985-3497-4F73-BD48-2581053ABB5B}" type="slidenum">
              <a:rPr lang="ru-RU" smtClean="0"/>
              <a:pPr/>
              <a:t>1</a:t>
            </a:fld>
            <a:endParaRPr lang="ru-RU"/>
          </a:p>
        </p:txBody>
      </p:sp>
    </p:spTree>
    <p:extLst>
      <p:ext uri="{BB962C8B-B14F-4D97-AF65-F5344CB8AC3E}">
        <p14:creationId xmlns:p14="http://schemas.microsoft.com/office/powerpoint/2010/main" xmlns="" val="2923863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75D1985-3497-4F73-BD48-2581053ABB5B}" type="slidenum">
              <a:rPr lang="ru-RU" smtClean="0"/>
              <a:pPr/>
              <a:t>10</a:t>
            </a:fld>
            <a:endParaRPr lang="ru-RU"/>
          </a:p>
        </p:txBody>
      </p:sp>
    </p:spTree>
    <p:extLst>
      <p:ext uri="{BB962C8B-B14F-4D97-AF65-F5344CB8AC3E}">
        <p14:creationId xmlns:p14="http://schemas.microsoft.com/office/powerpoint/2010/main" xmlns="" val="1153582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Только вызванная в первые 10 минут от начала острого нарушения мозгового кровообращения скорая медицинская помощь позволяет в полном объеме использовать современные высокоэффективные методы стационарного лечения и во много раз снизить смертность от инсульта.</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75D1985-3497-4F73-BD48-2581053ABB5B}" type="slidenum">
              <a:rPr lang="ru-RU" smtClean="0"/>
              <a:pPr/>
              <a:t>11</a:t>
            </a:fld>
            <a:endParaRPr lang="ru-RU"/>
          </a:p>
        </p:txBody>
      </p:sp>
    </p:spTree>
    <p:extLst>
      <p:ext uri="{BB962C8B-B14F-4D97-AF65-F5344CB8AC3E}">
        <p14:creationId xmlns:p14="http://schemas.microsoft.com/office/powerpoint/2010/main" xmlns="" val="228190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75D1985-3497-4F73-BD48-2581053ABB5B}" type="slidenum">
              <a:rPr lang="ru-RU" smtClean="0"/>
              <a:pPr/>
              <a:t>12</a:t>
            </a:fld>
            <a:endParaRPr lang="ru-RU"/>
          </a:p>
        </p:txBody>
      </p:sp>
    </p:spTree>
    <p:extLst>
      <p:ext uri="{BB962C8B-B14F-4D97-AF65-F5344CB8AC3E}">
        <p14:creationId xmlns:p14="http://schemas.microsoft.com/office/powerpoint/2010/main" xmlns="" val="2127743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75D1985-3497-4F73-BD48-2581053ABB5B}"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75D1985-3497-4F73-BD48-2581053ABB5B}"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Если человек, оказывающий первую помощь имеет специальную подготовку и опыт по проведению сердечно-легочной реанимации, он может параллельно с закрытым массажем сердца проводить и искусственную вентиляцию легких.</a:t>
            </a:r>
          </a:p>
          <a:p>
            <a:endParaRPr lang="ru-RU" dirty="0"/>
          </a:p>
        </p:txBody>
      </p:sp>
      <p:sp>
        <p:nvSpPr>
          <p:cNvPr id="4" name="Номер слайда 3"/>
          <p:cNvSpPr>
            <a:spLocks noGrp="1"/>
          </p:cNvSpPr>
          <p:nvPr>
            <p:ph type="sldNum" sz="quarter" idx="10"/>
          </p:nvPr>
        </p:nvSpPr>
        <p:spPr/>
        <p:txBody>
          <a:bodyPr/>
          <a:lstStyle/>
          <a:p>
            <a:fld id="{A75D1985-3497-4F73-BD48-2581053ABB5B}" type="slidenum">
              <a:rPr lang="ru-RU" smtClean="0"/>
              <a:pPr/>
              <a:t>15</a:t>
            </a:fld>
            <a:endParaRPr lang="ru-RU"/>
          </a:p>
        </p:txBody>
      </p:sp>
    </p:spTree>
    <p:extLst>
      <p:ext uri="{BB962C8B-B14F-4D97-AF65-F5344CB8AC3E}">
        <p14:creationId xmlns:p14="http://schemas.microsoft.com/office/powerpoint/2010/main" xmlns="" val="2857265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75D1985-3497-4F73-BD48-2581053ABB5B}"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75D1985-3497-4F73-BD48-2581053ABB5B}"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75D1985-3497-4F73-BD48-2581053ABB5B}" type="slidenum">
              <a:rPr lang="ru-RU" smtClean="0"/>
              <a:pPr/>
              <a:t>18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lvl="0" indent="-228600">
              <a:buFont typeface="Arial" panose="020B0604020202020204" pitchFamily="34" charset="0"/>
              <a:buChar char="•"/>
            </a:pPr>
            <a:r>
              <a:rPr lang="ru-RU" sz="1200" kern="1200" dirty="0" smtClean="0">
                <a:solidFill>
                  <a:schemeClr val="tx1"/>
                </a:solidFill>
                <a:effectLst/>
                <a:latin typeface="+mn-lt"/>
                <a:ea typeface="+mn-ea"/>
                <a:cs typeface="+mn-cs"/>
              </a:rPr>
              <a:t>внезапно возникающие боли в грудной клетке (за грудиной), имеющие характер давящих, сжимающих, жгущих, ломающих, продолжающиеся более 5 минут;</a:t>
            </a:r>
          </a:p>
          <a:p>
            <a:pPr marL="228600" lvl="0" indent="-228600">
              <a:buFont typeface="Arial" panose="020B0604020202020204" pitchFamily="34" charset="0"/>
              <a:buChar char="•"/>
            </a:pPr>
            <a:r>
              <a:rPr lang="ru-RU" sz="1200" kern="1200" dirty="0" smtClean="0">
                <a:solidFill>
                  <a:schemeClr val="tx1"/>
                </a:solidFill>
                <a:effectLst/>
                <a:latin typeface="+mn-lt"/>
                <a:ea typeface="+mn-ea"/>
                <a:cs typeface="+mn-cs"/>
              </a:rPr>
              <a:t>аналогичные боли часто наблюдаются в области левого плеча или предплечья, левой лопатки, левой половине шеи и нижней челюсти, обоих плеч, обеих рук, нижней части грудины вместе с верхней частью живота;</a:t>
            </a:r>
          </a:p>
          <a:p>
            <a:pPr marL="228600" lvl="0" indent="-228600">
              <a:buFont typeface="Arial" panose="020B0604020202020204" pitchFamily="34" charset="0"/>
              <a:buChar char="•"/>
            </a:pPr>
            <a:r>
              <a:rPr lang="ru-RU" sz="1200" kern="1200" dirty="0" smtClean="0">
                <a:solidFill>
                  <a:schemeClr val="tx1"/>
                </a:solidFill>
                <a:effectLst/>
                <a:latin typeface="+mn-lt"/>
                <a:ea typeface="+mn-ea"/>
                <a:cs typeface="+mn-cs"/>
              </a:rPr>
              <a:t>нехватка воздуха, одышка, резкая слабость, холодный пот, тошнота часто возникают вместе, иногда следуют за или предшествуют болям в грудной клетке;</a:t>
            </a:r>
          </a:p>
          <a:p>
            <a:pPr marL="228600" lvl="0" indent="-228600">
              <a:buFont typeface="Arial" panose="020B0604020202020204" pitchFamily="34" charset="0"/>
              <a:buChar char="•"/>
            </a:pPr>
            <a:r>
              <a:rPr lang="ru-RU" sz="1200" kern="1200" dirty="0" smtClean="0">
                <a:solidFill>
                  <a:schemeClr val="tx1"/>
                </a:solidFill>
                <a:effectLst/>
                <a:latin typeface="+mn-lt"/>
                <a:ea typeface="+mn-ea"/>
                <a:cs typeface="+mn-cs"/>
              </a:rPr>
              <a:t>нередко указанные проявления болезни развиваются на фоне физической или психоэмоциональной нагрузки, но чаще с некоторым интервалом после них.</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75D1985-3497-4F73-BD48-2581053ABB5B}" type="slidenum">
              <a:rPr lang="ru-RU" smtClean="0"/>
              <a:pPr/>
              <a:t>2</a:t>
            </a:fld>
            <a:endParaRPr lang="ru-RU"/>
          </a:p>
        </p:txBody>
      </p:sp>
    </p:spTree>
    <p:extLst>
      <p:ext uri="{BB962C8B-B14F-4D97-AF65-F5344CB8AC3E}">
        <p14:creationId xmlns:p14="http://schemas.microsoft.com/office/powerpoint/2010/main" xmlns="" val="146433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75D1985-3497-4F73-BD48-2581053ABB5B}" type="slidenum">
              <a:rPr lang="ru-RU" smtClean="0"/>
              <a:pPr/>
              <a:t>3</a:t>
            </a:fld>
            <a:endParaRPr lang="ru-RU"/>
          </a:p>
        </p:txBody>
      </p:sp>
    </p:spTree>
    <p:extLst>
      <p:ext uri="{BB962C8B-B14F-4D97-AF65-F5344CB8AC3E}">
        <p14:creationId xmlns:p14="http://schemas.microsoft.com/office/powerpoint/2010/main" xmlns="" val="343875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75D1985-3497-4F73-BD48-2581053ABB5B}" type="slidenum">
              <a:rPr lang="ru-RU" smtClean="0"/>
              <a:pPr/>
              <a:t>4</a:t>
            </a:fld>
            <a:endParaRPr lang="ru-RU"/>
          </a:p>
        </p:txBody>
      </p:sp>
    </p:spTree>
    <p:extLst>
      <p:ext uri="{BB962C8B-B14F-4D97-AF65-F5344CB8AC3E}">
        <p14:creationId xmlns:p14="http://schemas.microsoft.com/office/powerpoint/2010/main" xmlns="" val="371638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75D1985-3497-4F73-BD48-2581053ABB5B}" type="slidenum">
              <a:rPr lang="ru-RU" smtClean="0"/>
              <a:pPr/>
              <a:t>5</a:t>
            </a:fld>
            <a:endParaRPr lang="ru-RU"/>
          </a:p>
        </p:txBody>
      </p:sp>
    </p:spTree>
    <p:extLst>
      <p:ext uri="{BB962C8B-B14F-4D97-AF65-F5344CB8AC3E}">
        <p14:creationId xmlns:p14="http://schemas.microsoft.com/office/powerpoint/2010/main" xmlns="" val="307387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Гипертонический криз – это тяжелое состояние, проявляющееся высоким артериальным давлением (АД) крови (систолическое «верхнее» АД, как правило, более 180 мм рт ст, диастолическое «нижнее» АД – более 120 мм рт ст).</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Гипертонический криз чрезвычайно опасен в связи с высокой вероятностью развития у таких больных мозгового инсульта, инфаркта миокарда, острой сердечной недостаточности. По этой причине больные с гипертоническим кризом нуждаются в экстренной медицинской помощи. Гипертонический криз – самая частая причина вызова скорой и неотложной помощи в нашей стране.</a:t>
            </a:r>
          </a:p>
          <a:p>
            <a:r>
              <a:rPr lang="ru-RU" sz="1200" kern="1200" dirty="0" smtClean="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A75D1985-3497-4F73-BD48-2581053ABB5B}" type="slidenum">
              <a:rPr lang="ru-RU" smtClean="0"/>
              <a:pPr/>
              <a:t>6</a:t>
            </a:fld>
            <a:endParaRPr lang="ru-RU"/>
          </a:p>
        </p:txBody>
      </p:sp>
    </p:spTree>
    <p:extLst>
      <p:ext uri="{BB962C8B-B14F-4D97-AF65-F5344CB8AC3E}">
        <p14:creationId xmlns:p14="http://schemas.microsoft.com/office/powerpoint/2010/main" xmlns="" val="958126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75D1985-3497-4F73-BD48-2581053ABB5B}" type="slidenum">
              <a:rPr lang="ru-RU" smtClean="0"/>
              <a:pPr/>
              <a:t>7</a:t>
            </a:fld>
            <a:endParaRPr lang="ru-RU"/>
          </a:p>
        </p:txBody>
      </p:sp>
    </p:spTree>
    <p:extLst>
      <p:ext uri="{BB962C8B-B14F-4D97-AF65-F5344CB8AC3E}">
        <p14:creationId xmlns:p14="http://schemas.microsoft.com/office/powerpoint/2010/main" xmlns="" val="266208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28650" y="4438650"/>
            <a:ext cx="5486400" cy="3600450"/>
          </a:xfrm>
        </p:spPr>
        <p:txBody>
          <a:bodyPr/>
          <a:lstStyle/>
          <a:p>
            <a:pPr marL="228600" indent="-228600">
              <a:buFont typeface="+mj-lt"/>
              <a:buAutoNum type="arabicPeriod"/>
            </a:pPr>
            <a:r>
              <a:rPr lang="ru-RU" sz="1200" kern="1200" dirty="0" smtClean="0">
                <a:solidFill>
                  <a:schemeClr val="tx1"/>
                </a:solidFill>
                <a:effectLst/>
                <a:latin typeface="+mn-lt"/>
                <a:ea typeface="+mn-ea"/>
                <a:cs typeface="+mn-cs"/>
              </a:rPr>
              <a:t>При улучшении самочувствия и снижении АД необходимо отдохнуть (лечь в постель с приподнятым изголовьем) и после этого обратиться к участковому врачу.</a:t>
            </a:r>
          </a:p>
          <a:p>
            <a:pPr marL="228600" indent="-228600">
              <a:buFont typeface="+mj-lt"/>
              <a:buAutoNum type="arabicPeriod"/>
            </a:pPr>
            <a:r>
              <a:rPr lang="ru-RU" sz="1200" kern="1200" dirty="0" smtClean="0">
                <a:solidFill>
                  <a:schemeClr val="tx1"/>
                </a:solidFill>
                <a:effectLst/>
                <a:latin typeface="+mn-lt"/>
                <a:ea typeface="+mn-ea"/>
                <a:cs typeface="+mn-cs"/>
              </a:rPr>
              <a:t>При беседе с врачом необходимо уточнить, какие препараты нужно принимать при развитии гипертонического криза, четко записать их наименование, дозировку и </a:t>
            </a:r>
            <a:r>
              <a:rPr lang="ru-RU" sz="1200" kern="1200" dirty="0" smtClean="0">
                <a:solidFill>
                  <a:schemeClr val="tx1"/>
                </a:solidFill>
                <a:effectLst/>
                <a:latin typeface="+mn-lt"/>
                <a:ea typeface="+mn-ea"/>
                <a:cs typeface="+mn-cs"/>
              </a:rPr>
              <a:t>частоту приема</a:t>
            </a:r>
            <a:r>
              <a:rPr lang="ru-RU" sz="1200" kern="1200" dirty="0" smtClean="0">
                <a:solidFill>
                  <a:schemeClr val="tx1"/>
                </a:solidFill>
                <a:effectLst/>
                <a:latin typeface="+mn-lt"/>
                <a:ea typeface="+mn-ea"/>
                <a:cs typeface="+mn-cs"/>
              </a:rPr>
              <a:t>, а также уточнить у врача при каких проявлениях болезни необходимо срочно вызывать скорую медицинскую помощь.</a:t>
            </a:r>
          </a:p>
          <a:p>
            <a:pPr marL="228600" indent="-228600">
              <a:buFont typeface="+mj-lt"/>
              <a:buAutoNum type="arabicPeriod"/>
            </a:pPr>
            <a:r>
              <a:rPr lang="ru-RU" sz="1200" kern="1200" dirty="0" smtClean="0">
                <a:solidFill>
                  <a:schemeClr val="tx1"/>
                </a:solidFill>
                <a:effectLst/>
                <a:latin typeface="+mn-lt"/>
                <a:ea typeface="+mn-ea"/>
                <a:cs typeface="+mn-cs"/>
              </a:rPr>
              <a:t>Всем больным с гипертонической болезнью необходимо сформировать индивидуальную мини-аптечку первой помощи при гипертоническом кризе и постоянно носить ее с собой, так как гипертонический криз может развиться в любое время и в любом месте!</a:t>
            </a:r>
          </a:p>
          <a:p>
            <a:pPr marL="228600" indent="-228600">
              <a:buFont typeface="+mj-lt"/>
              <a:buAutoNum type="arabicPeriod"/>
            </a:pPr>
            <a:endParaRPr lang="ru-RU" dirty="0"/>
          </a:p>
        </p:txBody>
      </p:sp>
      <p:sp>
        <p:nvSpPr>
          <p:cNvPr id="4" name="Номер слайда 3"/>
          <p:cNvSpPr>
            <a:spLocks noGrp="1"/>
          </p:cNvSpPr>
          <p:nvPr>
            <p:ph type="sldNum" sz="quarter" idx="10"/>
          </p:nvPr>
        </p:nvSpPr>
        <p:spPr/>
        <p:txBody>
          <a:bodyPr/>
          <a:lstStyle/>
          <a:p>
            <a:fld id="{A75D1985-3497-4F73-BD48-2581053ABB5B}" type="slidenum">
              <a:rPr lang="ru-RU" smtClean="0"/>
              <a:pPr/>
              <a:t>8</a:t>
            </a:fld>
            <a:endParaRPr lang="ru-RU"/>
          </a:p>
        </p:txBody>
      </p:sp>
    </p:spTree>
    <p:extLst>
      <p:ext uri="{BB962C8B-B14F-4D97-AF65-F5344CB8AC3E}">
        <p14:creationId xmlns:p14="http://schemas.microsoft.com/office/powerpoint/2010/main" xmlns="" val="303803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828675" y="4295775"/>
            <a:ext cx="5486400" cy="3600450"/>
          </a:xfrm>
        </p:spPr>
        <p:txBody>
          <a:bodyPr/>
          <a:lstStyle/>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онемение, слабость, «непослушность» или паралич руки, ноги, половины тела, перекашивание лица и слюнотечение на одной стороне;</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речевые нарушения (затруднения в подборе нужных слов, понимания речи и чтения, невнятная и нечеткая речь) до полной потери речи;</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нарушение или потеря зрения, «двоение» в глазах, затруднена фокусировка взгляда;</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нарушение равновесия и координации движений (ощущения «покачивания, проваливания, вращения тела», головокружение, неустойчивая походка вплоть до падения);</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необычная сильная головная боль (нередко после стресса или физического напряжения);</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спутанность сознания или его утрата, неконтролируемое мочеиспускание или дефекация.</a:t>
            </a:r>
          </a:p>
          <a:p>
            <a:pPr marL="171450" indent="-171450">
              <a:buFont typeface="Arial" panose="020B0604020202020204" pitchFamily="34" charset="0"/>
              <a:buChar char="•"/>
            </a:pPr>
            <a:r>
              <a:rPr lang="ru-RU" sz="1200" kern="1200" dirty="0" smtClean="0">
                <a:solidFill>
                  <a:schemeClr val="tx1"/>
                </a:solidFill>
                <a:effectLst/>
                <a:latin typeface="+mn-lt"/>
                <a:ea typeface="+mn-ea"/>
                <a:cs typeface="+mn-cs"/>
              </a:rPr>
              <a:t>При внезапном появлении любого из этих признаков необходимо срочно вызвать бригаду скорой медицинской помощи, даже если эти проявления болезни наблюдались всего несколько минут.</a:t>
            </a:r>
          </a:p>
          <a:p>
            <a:pPr marL="171450" indent="-171450">
              <a:buFont typeface="Arial" panose="020B0604020202020204" pitchFamily="34" charset="0"/>
              <a:buChar char="•"/>
            </a:pPr>
            <a:endParaRPr lang="ru-RU" dirty="0"/>
          </a:p>
        </p:txBody>
      </p:sp>
      <p:sp>
        <p:nvSpPr>
          <p:cNvPr id="4" name="Номер слайда 3"/>
          <p:cNvSpPr>
            <a:spLocks noGrp="1"/>
          </p:cNvSpPr>
          <p:nvPr>
            <p:ph type="sldNum" sz="quarter" idx="10"/>
          </p:nvPr>
        </p:nvSpPr>
        <p:spPr/>
        <p:txBody>
          <a:bodyPr/>
          <a:lstStyle/>
          <a:p>
            <a:fld id="{A75D1985-3497-4F73-BD48-2581053ABB5B}" type="slidenum">
              <a:rPr lang="ru-RU" smtClean="0"/>
              <a:pPr/>
              <a:t>9</a:t>
            </a:fld>
            <a:endParaRPr lang="ru-RU"/>
          </a:p>
        </p:txBody>
      </p:sp>
    </p:spTree>
    <p:extLst>
      <p:ext uri="{BB962C8B-B14F-4D97-AF65-F5344CB8AC3E}">
        <p14:creationId xmlns:p14="http://schemas.microsoft.com/office/powerpoint/2010/main" xmlns="" val="2207748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pPr/>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12/8/2014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49381"/>
            <a:ext cx="10577946" cy="4010891"/>
          </a:xfrm>
        </p:spPr>
        <p:txBody>
          <a:bodyPr/>
          <a:lstStyle/>
          <a:p>
            <a:r>
              <a:rPr lang="ru-RU" sz="6600" dirty="0">
                <a:solidFill>
                  <a:srgbClr val="C00000"/>
                </a:solidFill>
              </a:rPr>
              <a:t> </a:t>
            </a:r>
            <a:r>
              <a:rPr lang="ru-RU" sz="6600" b="1" dirty="0">
                <a:solidFill>
                  <a:srgbClr val="C00000"/>
                </a:solidFill>
              </a:rPr>
              <a:t>Неотложные меры </a:t>
            </a:r>
            <a:r>
              <a:rPr lang="ru-RU" b="1" dirty="0">
                <a:solidFill>
                  <a:srgbClr val="C00000"/>
                </a:solidFill>
              </a:rPr>
              <a:t>самопомощи и взаимопомощи при развитии острых жизнеугрожающих состояний.</a:t>
            </a:r>
            <a:endParaRPr lang="ru-RU" dirty="0">
              <a:solidFill>
                <a:srgbClr val="C00000"/>
              </a:solidFill>
            </a:endParaRPr>
          </a:p>
        </p:txBody>
      </p:sp>
      <p:sp>
        <p:nvSpPr>
          <p:cNvPr id="3" name="Подзаголовок 2"/>
          <p:cNvSpPr>
            <a:spLocks noGrp="1"/>
          </p:cNvSpPr>
          <p:nvPr>
            <p:ph type="subTitle" idx="1"/>
          </p:nvPr>
        </p:nvSpPr>
        <p:spPr>
          <a:xfrm>
            <a:off x="195734" y="4763193"/>
            <a:ext cx="9777460" cy="1864205"/>
          </a:xfrm>
        </p:spPr>
        <p:txBody>
          <a:bodyPr>
            <a:normAutofit/>
          </a:bodyPr>
          <a:lstStyle/>
          <a:p>
            <a:r>
              <a:rPr lang="ru-RU" sz="3600" b="1" dirty="0" smtClean="0">
                <a:solidFill>
                  <a:schemeClr val="accent2">
                    <a:lumMod val="50000"/>
                  </a:schemeClr>
                </a:solidFill>
              </a:rPr>
              <a:t>Рекомендации для пациентов с сердечно – сосудистыми заболеваниями</a:t>
            </a:r>
            <a:endParaRPr lang="ru-RU" sz="3600" b="1" dirty="0">
              <a:solidFill>
                <a:schemeClr val="accent2">
                  <a:lumMod val="50000"/>
                </a:schemeClr>
              </a:solidFill>
            </a:endParaRPr>
          </a:p>
        </p:txBody>
      </p:sp>
    </p:spTree>
    <p:extLst>
      <p:ext uri="{BB962C8B-B14F-4D97-AF65-F5344CB8AC3E}">
        <p14:creationId xmlns:p14="http://schemas.microsoft.com/office/powerpoint/2010/main" xmlns="" val="3090425467"/>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1237652" cy="1059873"/>
          </a:xfrm>
        </p:spPr>
        <p:txBody>
          <a:bodyPr>
            <a:noAutofit/>
          </a:bodyPr>
          <a:lstStyle/>
          <a:p>
            <a:pPr lvl="0"/>
            <a:r>
              <a:rPr lang="ru-RU" b="1" dirty="0">
                <a:solidFill>
                  <a:srgbClr val="C00000"/>
                </a:solidFill>
              </a:rPr>
              <a:t>Что нужно сделать до приезда скорой помощи:</a:t>
            </a:r>
            <a:r>
              <a:rPr lang="ru-RU" dirty="0">
                <a:solidFill>
                  <a:srgbClr val="C00000"/>
                </a:solidFill>
              </a:rPr>
              <a:t/>
            </a:r>
            <a:br>
              <a:rPr lang="ru-RU" dirty="0">
                <a:solidFill>
                  <a:srgbClr val="C00000"/>
                </a:solidFill>
              </a:rPr>
            </a:br>
            <a:endParaRPr lang="ru-RU" dirty="0">
              <a:solidFill>
                <a:srgbClr val="C00000"/>
              </a:solidFill>
            </a:endParaRPr>
          </a:p>
        </p:txBody>
      </p:sp>
      <p:sp>
        <p:nvSpPr>
          <p:cNvPr id="3" name="Объект 2"/>
          <p:cNvSpPr>
            <a:spLocks noGrp="1"/>
          </p:cNvSpPr>
          <p:nvPr>
            <p:ph idx="1"/>
          </p:nvPr>
        </p:nvSpPr>
        <p:spPr>
          <a:xfrm>
            <a:off x="677334" y="706583"/>
            <a:ext cx="11189084" cy="5839690"/>
          </a:xfrm>
        </p:spPr>
        <p:txBody>
          <a:bodyPr/>
          <a:lstStyle/>
          <a:p>
            <a:pPr lvl="0"/>
            <a:r>
              <a:rPr lang="ru-RU" sz="2400" b="1" dirty="0"/>
              <a:t>если больной без сознания, нужно положить его на бок, убрать из полости рта все инородные тела (съемные зубные протезы. остатки пищи, рвотные массы) и убедиться, что он дышит;</a:t>
            </a:r>
          </a:p>
          <a:p>
            <a:pPr lvl="0"/>
            <a:r>
              <a:rPr lang="ru-RU" sz="2400" b="1" dirty="0"/>
              <a:t>если больной в сознании, нужно помочь ему принять удобное сидячее или полусидячее положение в кресле или на кровати, подложив под спину подушки. Необходимо обеспечить приток свежего воздуха, расстегнуть воротник рубашки, ремень или пояс, снять стесняющую одежду;</a:t>
            </a:r>
          </a:p>
          <a:p>
            <a:pPr lvl="0"/>
            <a:r>
              <a:rPr lang="ru-RU" sz="2400" b="1" dirty="0"/>
              <a:t>измерить температуру тела. Если она больше 38</a:t>
            </a:r>
            <a:r>
              <a:rPr lang="ru-RU" sz="2400" b="1" dirty="0">
                <a:sym typeface="Symbol" panose="05050102010706020507" pitchFamily="18" charset="2"/>
              </a:rPr>
              <a:t></a:t>
            </a:r>
            <a:r>
              <a:rPr lang="ru-RU" sz="2400" b="1" dirty="0"/>
              <a:t> - дать больному 1 грамм парацетамола (2 таблетки по 0,5 г разжевать, проглотить). </a:t>
            </a:r>
            <a:r>
              <a:rPr lang="ru-RU" sz="2400" b="1" u="sng" dirty="0"/>
              <a:t>При отсутствии парацетамола, других жаропонижающих препаратов не давать!</a:t>
            </a:r>
            <a:endParaRPr lang="ru-RU" sz="2400" b="1" dirty="0"/>
          </a:p>
          <a:p>
            <a:pPr lvl="0"/>
            <a:r>
              <a:rPr lang="ru-RU" sz="2400" b="1" dirty="0"/>
              <a:t>положить на лоб и голову лед или продукты из морозильника, уложенные в непромокаемые пакеты, обернутые полотенцем;</a:t>
            </a:r>
          </a:p>
          <a:p>
            <a:endParaRPr lang="ru-RU" b="1" dirty="0"/>
          </a:p>
        </p:txBody>
      </p:sp>
    </p:spTree>
    <p:extLst>
      <p:ext uri="{BB962C8B-B14F-4D97-AF65-F5344CB8AC3E}">
        <p14:creationId xmlns:p14="http://schemas.microsoft.com/office/powerpoint/2010/main" xmlns="" val="2994145514"/>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0945" y="265314"/>
            <a:ext cx="11055928" cy="6720301"/>
          </a:xfrm>
          <a:prstGeom prst="rect">
            <a:avLst/>
          </a:prstGeom>
        </p:spPr>
        <p:txBody>
          <a:bodyPr wrap="square">
            <a:spAutoFit/>
          </a:bodyPr>
          <a:lstStyle/>
          <a:p>
            <a:pPr marL="457200" lvl="0" indent="-457200">
              <a:lnSpc>
                <a:spcPct val="107000"/>
              </a:lnSpc>
              <a:spcAft>
                <a:spcPts val="800"/>
              </a:spcAft>
              <a:buFont typeface="Arial" panose="020B0604020202020204" pitchFamily="34" charset="0"/>
              <a:buChar char="•"/>
            </a:pPr>
            <a:r>
              <a:rPr lang="ru-RU" sz="2800" b="1" dirty="0" smtClean="0">
                <a:latin typeface="Times New Roman" panose="02020603050405020304" pitchFamily="18" charset="0"/>
                <a:ea typeface="Arial" panose="020B0604020202020204" pitchFamily="34" charset="0"/>
                <a:cs typeface="Times New Roman" panose="02020603050405020304" pitchFamily="18" charset="0"/>
              </a:rPr>
              <a:t>если </a:t>
            </a:r>
            <a:r>
              <a:rPr lang="ru-RU" sz="2800" b="1" dirty="0">
                <a:latin typeface="Times New Roman" panose="02020603050405020304" pitchFamily="18" charset="0"/>
                <a:ea typeface="Arial" panose="020B0604020202020204" pitchFamily="34" charset="0"/>
                <a:cs typeface="Times New Roman" panose="02020603050405020304" pitchFamily="18" charset="0"/>
              </a:rPr>
              <a:t>прибытие скорой помощи задерживается, нужно измерить больному АД, и если его верхний уровень превышает 200 мм рт ст, дать больному препарат, снижающий артериальное давление, который он принимал раньше;</a:t>
            </a:r>
            <a:endParaRPr lang="ru-RU" sz="2800" b="1" dirty="0">
              <a:latin typeface="Arial" panose="020B0604020202020204" pitchFamily="34" charset="0"/>
              <a:ea typeface="Arial" panose="020B0604020202020204" pitchFamily="34" charset="0"/>
              <a:cs typeface="Times New Roman" panose="02020603050405020304" pitchFamily="18" charset="0"/>
            </a:endParaRPr>
          </a:p>
          <a:p>
            <a:pPr marL="457200" lvl="0" indent="-457200">
              <a:lnSpc>
                <a:spcPct val="107000"/>
              </a:lnSpc>
              <a:spcAft>
                <a:spcPts val="800"/>
              </a:spcAft>
              <a:buFont typeface="Arial" panose="020B0604020202020204" pitchFamily="34" charset="0"/>
              <a:buChar char="•"/>
            </a:pPr>
            <a:r>
              <a:rPr lang="ru-RU" sz="2800" b="1" dirty="0">
                <a:latin typeface="Times New Roman" panose="02020603050405020304" pitchFamily="18" charset="0"/>
                <a:ea typeface="Arial" panose="020B0604020202020204" pitchFamily="34" charset="0"/>
                <a:cs typeface="Times New Roman" panose="02020603050405020304" pitchFamily="18" charset="0"/>
              </a:rPr>
              <a:t>если пострадавшему трудно глотать и у него капает слюна изо рта, наклонить его голову к более слабой стороне тела, промокать стекающую слюну чистыми салфетками;</a:t>
            </a:r>
            <a:endParaRPr lang="ru-RU" sz="2800" b="1" dirty="0">
              <a:latin typeface="Arial" panose="020B0604020202020204" pitchFamily="34" charset="0"/>
              <a:ea typeface="Arial" panose="020B0604020202020204" pitchFamily="34" charset="0"/>
              <a:cs typeface="Times New Roman" panose="02020603050405020304" pitchFamily="18" charset="0"/>
            </a:endParaRPr>
          </a:p>
          <a:p>
            <a:pPr marL="457200" lvl="0" indent="-457200">
              <a:lnSpc>
                <a:spcPct val="107000"/>
              </a:lnSpc>
              <a:spcAft>
                <a:spcPts val="800"/>
              </a:spcAft>
              <a:buFont typeface="Arial" panose="020B0604020202020204" pitchFamily="34" charset="0"/>
              <a:buChar char="•"/>
            </a:pPr>
            <a:r>
              <a:rPr lang="ru-RU" sz="2800" b="1" dirty="0">
                <a:latin typeface="Times New Roman" panose="02020603050405020304" pitchFamily="18" charset="0"/>
                <a:ea typeface="Arial" panose="020B0604020202020204" pitchFamily="34" charset="0"/>
                <a:cs typeface="Times New Roman" panose="02020603050405020304" pitchFamily="18" charset="0"/>
              </a:rPr>
              <a:t>если пострадавший не может говорить или его речь невнятная, нужно успокоить его и ободрить, заверив, что это состояние временное. Держите его за руку на не парализованной стороне, пресекайте попытки разговаривать и не задавайте вопросов, требующих ответа. Помните, что хотя пострадавший и не может говорить, он сознает происходящее и слышит все, что говорят вокруг.</a:t>
            </a:r>
            <a:endParaRPr lang="ru-RU" sz="2800" b="1"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3155597677"/>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596668" cy="1392382"/>
          </a:xfrm>
        </p:spPr>
        <p:txBody>
          <a:bodyPr>
            <a:normAutofit/>
          </a:bodyPr>
          <a:lstStyle/>
          <a:p>
            <a:r>
              <a:rPr lang="ru-RU" sz="5400" b="1" u="wavyHeavy" dirty="0"/>
              <a:t>Внезапная смерть.</a:t>
            </a:r>
            <a:endParaRPr lang="ru-RU" sz="5400" dirty="0"/>
          </a:p>
        </p:txBody>
      </p:sp>
      <p:sp>
        <p:nvSpPr>
          <p:cNvPr id="3" name="Текст 2"/>
          <p:cNvSpPr>
            <a:spLocks noGrp="1"/>
          </p:cNvSpPr>
          <p:nvPr>
            <p:ph type="body" idx="1"/>
          </p:nvPr>
        </p:nvSpPr>
        <p:spPr>
          <a:xfrm>
            <a:off x="228600" y="1392382"/>
            <a:ext cx="11076709" cy="5465618"/>
          </a:xfrm>
        </p:spPr>
        <p:txBody>
          <a:bodyPr>
            <a:normAutofit/>
          </a:bodyPr>
          <a:lstStyle/>
          <a:p>
            <a:r>
              <a:rPr lang="ru-RU" sz="2800" dirty="0"/>
              <a:t>Чаще всего внезапная смерть происходит вследствие внезапной остановки сердца.</a:t>
            </a:r>
          </a:p>
          <a:p>
            <a:pPr lvl="0"/>
            <a:r>
              <a:rPr lang="ru-RU" sz="2400" b="1" u="sng" dirty="0"/>
              <a:t>Основные </a:t>
            </a:r>
            <a:r>
              <a:rPr lang="ru-RU" sz="2400" b="1" u="sng" dirty="0" smtClean="0"/>
              <a:t>признаки:</a:t>
            </a:r>
            <a:endParaRPr lang="ru-RU" sz="2400" b="1" dirty="0"/>
          </a:p>
          <a:p>
            <a:pPr marL="342900" lvl="0" indent="-342900">
              <a:buFont typeface="Wingdings" panose="05000000000000000000" pitchFamily="2" charset="2"/>
              <a:buChar char="Ø"/>
            </a:pPr>
            <a:r>
              <a:rPr lang="ru-RU" sz="2400" b="1" dirty="0"/>
              <a:t>внезапная потеря сознания, часто сопровождающаяся агональными движениями (стоящий или сидящий человек падает, нередко наблюдаются судорожное напряжение мышц, непроизвольное мочеиспускание и дефекация), лежащий человек иногда предпринимает судорожную попытку сесть или повернуться на бок;</a:t>
            </a:r>
          </a:p>
          <a:p>
            <a:pPr marL="342900" lvl="0" indent="-342900">
              <a:buFont typeface="Wingdings" panose="05000000000000000000" pitchFamily="2" charset="2"/>
              <a:buChar char="Ø"/>
            </a:pPr>
            <a:r>
              <a:rPr lang="ru-RU" sz="2400" b="1" dirty="0"/>
              <a:t>внезапное полное прекращение дыхания, часто после короткого периода (5 – 10 секунд) агонального псевдодыхания: больной издает хрипящие или булькающие звуки, иногда похожие на судорожную попытку что-то сказать.</a:t>
            </a:r>
          </a:p>
          <a:p>
            <a:endParaRPr lang="ru-RU" dirty="0"/>
          </a:p>
        </p:txBody>
      </p:sp>
    </p:spTree>
    <p:extLst>
      <p:ext uri="{BB962C8B-B14F-4D97-AF65-F5344CB8AC3E}">
        <p14:creationId xmlns:p14="http://schemas.microsoft.com/office/powerpoint/2010/main" xmlns="" val="1396620072"/>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
            <a:ext cx="11970326" cy="1371599"/>
          </a:xfrm>
        </p:spPr>
        <p:txBody>
          <a:bodyPr>
            <a:noAutofit/>
          </a:bodyPr>
          <a:lstStyle/>
          <a:p>
            <a:pPr lvl="0"/>
            <a:r>
              <a:rPr lang="ru-RU" sz="4400" b="1" u="sng" dirty="0">
                <a:solidFill>
                  <a:srgbClr val="C00000"/>
                </a:solidFill>
              </a:rPr>
              <a:t>ПОСЛЕДОВАТЕЛЬНОСТЬ НЕОТЛОЖНЫХ ДЕЙСТВИЙ</a:t>
            </a:r>
            <a:r>
              <a:rPr lang="ru-RU" sz="4400" b="1" u="sng" dirty="0" smtClean="0">
                <a:solidFill>
                  <a:srgbClr val="C00000"/>
                </a:solidFill>
              </a:rPr>
              <a:t>:</a:t>
            </a:r>
            <a:endParaRPr lang="ru-RU" sz="4400" dirty="0">
              <a:solidFill>
                <a:srgbClr val="C00000"/>
              </a:solidFill>
            </a:endParaRPr>
          </a:p>
        </p:txBody>
      </p:sp>
      <p:sp>
        <p:nvSpPr>
          <p:cNvPr id="3" name="Текст 2"/>
          <p:cNvSpPr>
            <a:spLocks noGrp="1"/>
          </p:cNvSpPr>
          <p:nvPr>
            <p:ph type="body" idx="1"/>
          </p:nvPr>
        </p:nvSpPr>
        <p:spPr>
          <a:xfrm>
            <a:off x="332509" y="1517073"/>
            <a:ext cx="11388436" cy="5070764"/>
          </a:xfrm>
        </p:spPr>
        <p:txBody>
          <a:bodyPr>
            <a:noAutofit/>
          </a:bodyPr>
          <a:lstStyle/>
          <a:p>
            <a:pPr marL="342900" lvl="0" indent="-342900">
              <a:buFont typeface="Wingdings" panose="05000000000000000000" pitchFamily="2" charset="2"/>
              <a:buChar char="q"/>
            </a:pPr>
            <a:r>
              <a:rPr lang="ru-RU" sz="2400" b="1" dirty="0">
                <a:solidFill>
                  <a:schemeClr val="tx1">
                    <a:lumMod val="95000"/>
                    <a:lumOff val="5000"/>
                  </a:schemeClr>
                </a:solidFill>
              </a:rPr>
              <a:t>если человек внезапно потерял сознание – сразу же вызывайте бригаду скорой медицинской помощи (при наличии помощника – он вызывает скорую медицинскую помощь). Далее нужно встряхнуть пациента за плечо и громко спросить: «Что с Вами?». При отсутствии ответа провести активное похлопывание по щекам больного, при отсутствии какой-либо реакции сразу же приступить к закрытому массажу сердца</a:t>
            </a:r>
            <a:r>
              <a:rPr lang="ru-RU" sz="2400" b="1" dirty="0" smtClean="0">
                <a:solidFill>
                  <a:schemeClr val="tx1">
                    <a:lumMod val="95000"/>
                    <a:lumOff val="5000"/>
                  </a:schemeClr>
                </a:solidFill>
              </a:rPr>
              <a:t>;</a:t>
            </a:r>
            <a:endParaRPr lang="ru-RU" sz="2400" b="1" dirty="0">
              <a:solidFill>
                <a:schemeClr val="tx1">
                  <a:lumMod val="95000"/>
                  <a:lumOff val="5000"/>
                </a:schemeClr>
              </a:solidFill>
            </a:endParaRPr>
          </a:p>
          <a:p>
            <a:pPr marL="342900" indent="-342900">
              <a:buFont typeface="Wingdings" panose="05000000000000000000" pitchFamily="2" charset="2"/>
              <a:buChar char="q"/>
            </a:pPr>
            <a:r>
              <a:rPr lang="ru-RU" sz="2400" b="1" dirty="0">
                <a:solidFill>
                  <a:schemeClr val="tx1">
                    <a:lumMod val="95000"/>
                    <a:lumOff val="5000"/>
                  </a:schemeClr>
                </a:solidFill>
              </a:rPr>
              <a:t>больного уложить на жесткую ровную поверхность (пол, земля, ровная твердая площадка и тому подобные места, но НЕ на диван, кровать и прочие мягкие поверхности), освободить от одежды переднюю поверхность грудной клетки. Поместить основание левой ладони на нижнюю часть грудины (на два пальца вверх от мечевидного отростка), сверху положить основанием правую ладонь, приподнять пальцы рук, чтобы не касаться ребер </a:t>
            </a:r>
          </a:p>
        </p:txBody>
      </p:sp>
    </p:spTree>
    <p:extLst>
      <p:ext uri="{BB962C8B-B14F-4D97-AF65-F5344CB8AC3E}">
        <p14:creationId xmlns:p14="http://schemas.microsoft.com/office/powerpoint/2010/main" xmlns="" val="2763053791"/>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3000" y="415636"/>
            <a:ext cx="9393381" cy="5964381"/>
          </a:xfrm>
          <a:prstGeom prst="rect">
            <a:avLst/>
          </a:prstGeom>
          <a:noFill/>
        </p:spPr>
      </p:pic>
    </p:spTree>
    <p:extLst>
      <p:ext uri="{BB962C8B-B14F-4D97-AF65-F5344CB8AC3E}">
        <p14:creationId xmlns:p14="http://schemas.microsoft.com/office/powerpoint/2010/main" xmlns="" val="3227974992"/>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67474" y="581891"/>
            <a:ext cx="3796915" cy="1278466"/>
          </a:xfrm>
        </p:spPr>
        <p:txBody>
          <a:bodyPr/>
          <a:lstStyle/>
          <a:p>
            <a:endParaRPr lang="ru-RU" dirty="0"/>
          </a:p>
        </p:txBody>
      </p:sp>
      <p:sp>
        <p:nvSpPr>
          <p:cNvPr id="3" name="Текст 2"/>
          <p:cNvSpPr>
            <a:spLocks noGrp="1"/>
          </p:cNvSpPr>
          <p:nvPr>
            <p:ph type="body" sz="half" idx="2"/>
          </p:nvPr>
        </p:nvSpPr>
        <p:spPr>
          <a:xfrm>
            <a:off x="0" y="581891"/>
            <a:ext cx="4531862" cy="5902036"/>
          </a:xfrm>
        </p:spPr>
        <p:txBody>
          <a:bodyPr>
            <a:normAutofit/>
          </a:bodyPr>
          <a:lstStyle/>
          <a:p>
            <a:pPr lvl="0"/>
            <a:endParaRPr lang="ru-RU" sz="2800" b="1" dirty="0" smtClean="0"/>
          </a:p>
          <a:p>
            <a:pPr lvl="0"/>
            <a:endParaRPr lang="ru-RU" sz="2800" b="1" dirty="0"/>
          </a:p>
          <a:p>
            <a:pPr lvl="0"/>
            <a:endParaRPr lang="ru-RU" sz="2800" b="1" dirty="0" smtClean="0"/>
          </a:p>
          <a:p>
            <a:pPr lvl="0"/>
            <a:r>
              <a:rPr lang="ru-RU" sz="2800" b="1" dirty="0" smtClean="0"/>
              <a:t>прямыми </a:t>
            </a:r>
            <a:r>
              <a:rPr lang="ru-RU" sz="2800" b="1" dirty="0"/>
              <a:t>руками (не согнутыми в локтях) производится энергичное, ритмичное сдавливание грудной клетки пострадавшего на глубину 5 см с частотой около 100 в </a:t>
            </a:r>
            <a:r>
              <a:rPr lang="ru-RU" sz="2800" b="1" dirty="0" smtClean="0"/>
              <a:t>минуту.</a:t>
            </a:r>
            <a:endParaRPr lang="ru-RU" sz="2800" b="1" dirty="0"/>
          </a:p>
        </p:txBody>
      </p:sp>
      <p:pic>
        <p:nvPicPr>
          <p:cNvPr id="9" name="Объект 8" descr="C:\Users\Asida\Desktop\Documents\Картинки для работы\Первая помощь\image015.jpg"/>
          <p:cNvPicPr>
            <a:picLocks noGrp="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4531862" y="581891"/>
            <a:ext cx="7209865" cy="5902036"/>
          </a:xfrm>
          <a:prstGeom prst="rect">
            <a:avLst/>
          </a:prstGeom>
          <a:noFill/>
          <a:ln>
            <a:noFill/>
          </a:ln>
        </p:spPr>
      </p:pic>
    </p:spTree>
    <p:extLst>
      <p:ext uri="{BB962C8B-B14F-4D97-AF65-F5344CB8AC3E}">
        <p14:creationId xmlns:p14="http://schemas.microsoft.com/office/powerpoint/2010/main" xmlns="" val="1038112600"/>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473" y="228600"/>
            <a:ext cx="11492345" cy="6359236"/>
          </a:xfrm>
        </p:spPr>
        <p:txBody>
          <a:bodyPr>
            <a:normAutofit fontScale="90000"/>
          </a:bodyPr>
          <a:lstStyle/>
          <a:p>
            <a:pPr lvl="0"/>
            <a:r>
              <a:rPr lang="ru-RU" sz="3000" b="1" dirty="0" smtClean="0">
                <a:solidFill>
                  <a:srgbClr val="C00000"/>
                </a:solidFill>
              </a:rPr>
              <a:t/>
            </a:r>
            <a:br>
              <a:rPr lang="ru-RU" sz="3000" b="1" dirty="0" smtClean="0">
                <a:solidFill>
                  <a:srgbClr val="C00000"/>
                </a:solidFill>
              </a:rPr>
            </a:br>
            <a:r>
              <a:rPr lang="ru-RU" sz="3000" b="1" dirty="0" smtClean="0">
                <a:solidFill>
                  <a:srgbClr val="C00000"/>
                </a:solidFill>
              </a:rPr>
              <a:t>при </a:t>
            </a:r>
            <a:r>
              <a:rPr lang="ru-RU" sz="3000" b="1" dirty="0">
                <a:solidFill>
                  <a:srgbClr val="C00000"/>
                </a:solidFill>
              </a:rPr>
              <a:t>появлении признаков жизни (любые реакции, мимика, движение или звуки, издаваемые больным), массаж сердца необходимо прекратить</a:t>
            </a:r>
            <a:r>
              <a:rPr lang="ru-RU" sz="3000" b="1" dirty="0" smtClean="0">
                <a:solidFill>
                  <a:srgbClr val="C00000"/>
                </a:solidFill>
              </a:rPr>
              <a:t>;</a:t>
            </a:r>
            <a:br>
              <a:rPr lang="ru-RU" sz="3000" b="1" dirty="0" smtClean="0">
                <a:solidFill>
                  <a:srgbClr val="C00000"/>
                </a:solidFill>
              </a:rPr>
            </a:br>
            <a:r>
              <a:rPr lang="ru-RU" sz="3000" b="1" dirty="0">
                <a:solidFill>
                  <a:srgbClr val="C00000"/>
                </a:solidFill>
              </a:rPr>
              <a:t/>
            </a:r>
            <a:br>
              <a:rPr lang="ru-RU" sz="3000" b="1" dirty="0">
                <a:solidFill>
                  <a:srgbClr val="C00000"/>
                </a:solidFill>
              </a:rPr>
            </a:br>
            <a:r>
              <a:rPr lang="ru-RU" sz="3000" b="1" dirty="0">
                <a:solidFill>
                  <a:srgbClr val="C00000"/>
                </a:solidFill>
              </a:rPr>
              <a:t>при исчезновении указанных признаков жизни массаж сердца необходимо возобновить. Остановки массажа сердца должны быть минимальными, не более 5 – 10 секунд</a:t>
            </a:r>
            <a:r>
              <a:rPr lang="ru-RU" sz="3000" b="1" dirty="0" smtClean="0">
                <a:solidFill>
                  <a:srgbClr val="C00000"/>
                </a:solidFill>
              </a:rPr>
              <a:t>;</a:t>
            </a:r>
            <a:br>
              <a:rPr lang="ru-RU" sz="3000" b="1" dirty="0" smtClean="0">
                <a:solidFill>
                  <a:srgbClr val="C00000"/>
                </a:solidFill>
              </a:rPr>
            </a:br>
            <a:r>
              <a:rPr lang="ru-RU" sz="3000" b="1" dirty="0">
                <a:solidFill>
                  <a:srgbClr val="C00000"/>
                </a:solidFill>
              </a:rPr>
              <a:t/>
            </a:r>
            <a:br>
              <a:rPr lang="ru-RU" sz="3000" b="1" dirty="0">
                <a:solidFill>
                  <a:srgbClr val="C00000"/>
                </a:solidFill>
              </a:rPr>
            </a:br>
            <a:r>
              <a:rPr lang="ru-RU" sz="3000" b="1" dirty="0">
                <a:solidFill>
                  <a:srgbClr val="C00000"/>
                </a:solidFill>
              </a:rPr>
              <a:t>при возобновлении признаков жизни массаж сердца прекращается, больному нужно обеспечить тепло и покой;</a:t>
            </a:r>
            <a:br>
              <a:rPr lang="ru-RU" sz="3000" b="1" dirty="0">
                <a:solidFill>
                  <a:srgbClr val="C00000"/>
                </a:solidFill>
              </a:rPr>
            </a:br>
            <a:r>
              <a:rPr lang="ru-RU" sz="3000" b="1" dirty="0">
                <a:solidFill>
                  <a:srgbClr val="C00000"/>
                </a:solidFill>
              </a:rPr>
              <a:t>при отсутствии признаков жизни массаж сердца продолжается до прибытия бригады </a:t>
            </a:r>
            <a:r>
              <a:rPr lang="ru-RU" sz="3000" b="1" dirty="0" smtClean="0">
                <a:solidFill>
                  <a:srgbClr val="C00000"/>
                </a:solidFill>
              </a:rPr>
              <a:t>скорой </a:t>
            </a:r>
            <a:r>
              <a:rPr lang="ru-RU" sz="3000" b="1" dirty="0">
                <a:solidFill>
                  <a:srgbClr val="C00000"/>
                </a:solidFill>
              </a:rPr>
              <a:t>медицинской помощи</a:t>
            </a:r>
            <a:r>
              <a:rPr lang="ru-RU" sz="3000" b="1" dirty="0" smtClean="0">
                <a:solidFill>
                  <a:srgbClr val="C00000"/>
                </a:solidFill>
              </a:rPr>
              <a:t>.</a:t>
            </a:r>
            <a:br>
              <a:rPr lang="ru-RU" sz="3000" b="1" dirty="0" smtClean="0">
                <a:solidFill>
                  <a:srgbClr val="C00000"/>
                </a:solidFill>
              </a:rPr>
            </a:br>
            <a:r>
              <a:rPr lang="ru-RU" sz="3000" b="1" dirty="0">
                <a:solidFill>
                  <a:srgbClr val="C00000"/>
                </a:solidFill>
              </a:rPr>
              <a:t/>
            </a:r>
            <a:br>
              <a:rPr lang="ru-RU" sz="3000" b="1" dirty="0">
                <a:solidFill>
                  <a:srgbClr val="C00000"/>
                </a:solidFill>
              </a:rPr>
            </a:br>
            <a:endParaRPr lang="ru-RU" sz="3000" b="1" dirty="0">
              <a:solidFill>
                <a:srgbClr val="C00000"/>
              </a:solidFill>
            </a:endParaRPr>
          </a:p>
        </p:txBody>
      </p:sp>
    </p:spTree>
    <p:extLst>
      <p:ext uri="{BB962C8B-B14F-4D97-AF65-F5344CB8AC3E}">
        <p14:creationId xmlns:p14="http://schemas.microsoft.com/office/powerpoint/2010/main" xmlns="" val="2706353756"/>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0" y="146049"/>
            <a:ext cx="11741150" cy="6421005"/>
          </a:xfrm>
        </p:spPr>
        <p:txBody>
          <a:bodyPr>
            <a:normAutofit/>
          </a:bodyPr>
          <a:lstStyle/>
          <a:p>
            <a:r>
              <a:rPr lang="ru-RU" sz="4000" b="1" u="sng" dirty="0">
                <a:solidFill>
                  <a:srgbClr val="C00000"/>
                </a:solidFill>
              </a:rPr>
              <a:t>При отсутствии специальной подготовки проводить больному искусственную вентиляцию легких и определение пульса на сонной артерии НЕ СЛЕДУЕТ</a:t>
            </a:r>
            <a:r>
              <a:rPr lang="ru-RU" sz="4000" b="1" dirty="0">
                <a:solidFill>
                  <a:srgbClr val="C00000"/>
                </a:solidFill>
              </a:rPr>
              <a:t> </a:t>
            </a:r>
            <a:r>
              <a:rPr lang="ru-RU" sz="4000" b="1" dirty="0" smtClean="0">
                <a:solidFill>
                  <a:srgbClr val="C00000"/>
                </a:solidFill>
              </a:rPr>
              <a:t>, </a:t>
            </a:r>
            <a:r>
              <a:rPr lang="ru-RU" sz="4000" b="1" dirty="0">
                <a:solidFill>
                  <a:srgbClr val="C00000"/>
                </a:solidFill>
              </a:rPr>
              <a:t>так как специальные научные исследования показали, что такие процедуры в неопытных руках ведут к недопустимой потери времени и резко уменьшают частоту оживления больных с внезапной остановкой сердца.</a:t>
            </a:r>
            <a:br>
              <a:rPr lang="ru-RU" sz="4000" b="1" dirty="0">
                <a:solidFill>
                  <a:srgbClr val="C00000"/>
                </a:solidFill>
              </a:rPr>
            </a:br>
            <a:endParaRPr lang="ru-RU" sz="4000" b="1" dirty="0">
              <a:solidFill>
                <a:srgbClr val="C00000"/>
              </a:solidFill>
            </a:endParaRPr>
          </a:p>
        </p:txBody>
      </p:sp>
    </p:spTree>
    <p:extLst>
      <p:ext uri="{BB962C8B-B14F-4D97-AF65-F5344CB8AC3E}">
        <p14:creationId xmlns:p14="http://schemas.microsoft.com/office/powerpoint/2010/main" xmlns="" val="2836026000"/>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818" y="609600"/>
            <a:ext cx="9580418" cy="1320800"/>
          </a:xfrm>
        </p:spPr>
        <p:txBody>
          <a:bodyPr>
            <a:normAutofit/>
          </a:bodyPr>
          <a:lstStyle/>
          <a:p>
            <a:pPr algn="ctr"/>
            <a:r>
              <a:rPr lang="ru-RU" sz="7200" b="1" dirty="0" smtClean="0"/>
              <a:t>Здоровья  ВАМ!</a:t>
            </a:r>
            <a:endParaRPr lang="ru-RU" sz="7200" b="1"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327564" y="2119746"/>
            <a:ext cx="6359236" cy="4447310"/>
          </a:xfrm>
        </p:spPr>
      </p:pic>
    </p:spTree>
    <p:extLst>
      <p:ext uri="{BB962C8B-B14F-4D97-AF65-F5344CB8AC3E}">
        <p14:creationId xmlns:p14="http://schemas.microsoft.com/office/powerpoint/2010/main" xmlns="" val="1183700650"/>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5957455"/>
          </a:xfrm>
        </p:spPr>
        <p:txBody>
          <a:bodyPr>
            <a:normAutofit fontScale="90000"/>
          </a:bodyPr>
          <a:lstStyle/>
          <a:p>
            <a:pPr marL="342900" lvl="0" indent="-342900">
              <a:lnSpc>
                <a:spcPct val="107000"/>
              </a:lnSpc>
              <a:spcAft>
                <a:spcPts val="800"/>
              </a:spcAft>
              <a:buFont typeface="Symbol" panose="05050102010706020507" pitchFamily="18" charset="2"/>
              <a:buChar char=""/>
            </a:pPr>
            <a:r>
              <a:rPr lang="ru-RU" sz="4000" b="1" u="wavyHeavy" dirty="0" smtClean="0">
                <a:latin typeface="Times New Roman" panose="02020603050405020304" pitchFamily="18" charset="0"/>
                <a:ea typeface="Arial" panose="020B0604020202020204" pitchFamily="34" charset="0"/>
                <a:cs typeface="Times New Roman" panose="02020603050405020304" pitchFamily="18" charset="0"/>
              </a:rPr>
              <a:t> Первая помощь при сердечном приступе</a:t>
            </a:r>
            <a:r>
              <a:rPr lang="ru-RU" sz="4000" b="1" dirty="0" smtClean="0">
                <a:latin typeface="Times New Roman" panose="02020603050405020304" pitchFamily="18" charset="0"/>
                <a:ea typeface="Arial" panose="020B0604020202020204" pitchFamily="34" charset="0"/>
                <a:cs typeface="Times New Roman" panose="02020603050405020304" pitchFamily="18" charset="0"/>
              </a:rPr>
              <a:t>.</a:t>
            </a:r>
            <a:br>
              <a:rPr lang="ru-RU" sz="4000" b="1" dirty="0" smtClean="0">
                <a:latin typeface="Times New Roman" panose="02020603050405020304" pitchFamily="18" charset="0"/>
                <a:ea typeface="Arial" panose="020B0604020202020204" pitchFamily="34" charset="0"/>
                <a:cs typeface="Times New Roman" panose="02020603050405020304" pitchFamily="18" charset="0"/>
              </a:rPr>
            </a:br>
            <a:r>
              <a:rPr lang="ru-RU" sz="4000" b="1" dirty="0" smtClean="0">
                <a:latin typeface="Times New Roman" panose="02020603050405020304" pitchFamily="18" charset="0"/>
                <a:ea typeface="Arial" panose="020B0604020202020204" pitchFamily="34" charset="0"/>
                <a:cs typeface="Times New Roman" panose="02020603050405020304" pitchFamily="18" charset="0"/>
              </a:rPr>
              <a:t/>
            </a:r>
            <a:br>
              <a:rPr lang="ru-RU" sz="4000" b="1" dirty="0" smtClean="0">
                <a:latin typeface="Times New Roman" panose="02020603050405020304" pitchFamily="18" charset="0"/>
                <a:ea typeface="Arial" panose="020B0604020202020204" pitchFamily="34" charset="0"/>
                <a:cs typeface="Times New Roman" panose="02020603050405020304" pitchFamily="18" charset="0"/>
              </a:rPr>
            </a:br>
            <a:r>
              <a:rPr lang="ru-RU" b="1"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Признаки начинающегося сердечного приступа</a:t>
            </a:r>
            <a:r>
              <a:rPr lang="ru-RU"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ru-RU"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a:t>
            </a:r>
            <a:r>
              <a:rPr lang="ru-RU"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инфаркта </a:t>
            </a:r>
            <a:r>
              <a:rPr lang="ru-RU"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миокарда</a:t>
            </a:r>
            <a:r>
              <a:rPr lang="ru-RU"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a:t>
            </a:r>
            <a:br>
              <a:rPr lang="ru-RU"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br>
            <a:r>
              <a:rPr lang="ru-RU" sz="2800" dirty="0">
                <a:solidFill>
                  <a:srgbClr val="C00000"/>
                </a:solidFill>
                <a:latin typeface="Arial" panose="020B0604020202020204" pitchFamily="34" charset="0"/>
                <a:ea typeface="Arial" panose="020B0604020202020204" pitchFamily="34" charset="0"/>
                <a:cs typeface="Times New Roman" panose="02020603050405020304" pitchFamily="18" charset="0"/>
              </a:rPr>
              <a:t/>
            </a:r>
            <a:br>
              <a:rPr lang="ru-RU" sz="2800" dirty="0">
                <a:solidFill>
                  <a:srgbClr val="C00000"/>
                </a:solidFill>
                <a:latin typeface="Arial" panose="020B0604020202020204" pitchFamily="34" charset="0"/>
                <a:ea typeface="Arial" panose="020B0604020202020204" pitchFamily="34" charset="0"/>
                <a:cs typeface="Times New Roman" panose="02020603050405020304" pitchFamily="18" charset="0"/>
              </a:rPr>
            </a:br>
            <a:r>
              <a:rPr lang="ru-RU"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 характерные боли;</a:t>
            </a:r>
            <a:br>
              <a:rPr lang="ru-RU"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br>
            <a:r>
              <a:rPr lang="ru-RU"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 одышка;</a:t>
            </a:r>
            <a:br>
              <a:rPr lang="ru-RU"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br>
            <a:r>
              <a:rPr lang="ru-RU"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 слабость;</a:t>
            </a:r>
            <a:br>
              <a:rPr lang="ru-RU"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br>
            <a:r>
              <a:rPr lang="ru-RU"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 возникают на фоне эмоционального или физического перенапряжения.</a:t>
            </a:r>
            <a:r>
              <a:rPr lang="ru-RU" sz="2800" dirty="0">
                <a:solidFill>
                  <a:srgbClr val="C00000"/>
                </a:solidFill>
                <a:latin typeface="Arial" panose="020B0604020202020204" pitchFamily="34" charset="0"/>
                <a:ea typeface="Arial" panose="020B0604020202020204" pitchFamily="34" charset="0"/>
                <a:cs typeface="Times New Roman" panose="02020603050405020304" pitchFamily="18" charset="0"/>
              </a:rPr>
              <a:t/>
            </a:r>
            <a:br>
              <a:rPr lang="ru-RU" sz="2800" dirty="0">
                <a:solidFill>
                  <a:srgbClr val="C00000"/>
                </a:solidFill>
                <a:latin typeface="Arial" panose="020B0604020202020204" pitchFamily="34" charset="0"/>
                <a:ea typeface="Arial" panose="020B0604020202020204" pitchFamily="34" charset="0"/>
                <a:cs typeface="Times New Roman" panose="02020603050405020304" pitchFamily="18" charset="0"/>
              </a:rPr>
            </a:br>
            <a:r>
              <a:rPr lang="ru-RU" b="1" dirty="0" smtClean="0">
                <a:latin typeface="Times New Roman" panose="02020603050405020304" pitchFamily="18" charset="0"/>
                <a:ea typeface="Arial" panose="020B0604020202020204" pitchFamily="34" charset="0"/>
                <a:cs typeface="Times New Roman" panose="02020603050405020304" pitchFamily="18" charset="0"/>
              </a:rPr>
              <a:t/>
            </a:r>
            <a:br>
              <a:rPr lang="ru-RU" b="1" dirty="0" smtClean="0">
                <a:latin typeface="Times New Roman" panose="02020603050405020304" pitchFamily="18" charset="0"/>
                <a:ea typeface="Arial" panose="020B0604020202020204" pitchFamily="34" charset="0"/>
                <a:cs typeface="Times New Roman" panose="02020603050405020304" pitchFamily="18" charset="0"/>
              </a:rPr>
            </a:br>
            <a:endParaRPr lang="ru-RU" sz="24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8853056" y="3530600"/>
            <a:ext cx="3101730" cy="3036455"/>
          </a:xfrm>
        </p:spPr>
      </p:pic>
    </p:spTree>
    <p:extLst>
      <p:ext uri="{BB962C8B-B14F-4D97-AF65-F5344CB8AC3E}">
        <p14:creationId xmlns:p14="http://schemas.microsoft.com/office/powerpoint/2010/main" xmlns="" val="3063491969"/>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5" y="1"/>
            <a:ext cx="8596668" cy="1080654"/>
          </a:xfrm>
        </p:spPr>
        <p:txBody>
          <a:bodyPr/>
          <a:lstStyle/>
          <a:p>
            <a:pPr marL="342900" lvl="0" indent="-342900">
              <a:lnSpc>
                <a:spcPct val="107000"/>
              </a:lnSpc>
              <a:spcAft>
                <a:spcPts val="800"/>
              </a:spcAft>
            </a:pPr>
            <a:r>
              <a:rPr lang="ru-RU" b="1" dirty="0">
                <a:latin typeface="Times New Roman" panose="02020603050405020304" pitchFamily="18" charset="0"/>
                <a:ea typeface="Arial" panose="020B0604020202020204" pitchFamily="34" charset="0"/>
                <a:cs typeface="Times New Roman" panose="02020603050405020304" pitchFamily="18" charset="0"/>
              </a:rPr>
              <a:t>Что нужно сделать:</a:t>
            </a:r>
            <a:endParaRPr lang="ru-RU" sz="36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Текст 2"/>
          <p:cNvSpPr>
            <a:spLocks noGrp="1"/>
          </p:cNvSpPr>
          <p:nvPr>
            <p:ph type="body" idx="1"/>
          </p:nvPr>
        </p:nvSpPr>
        <p:spPr>
          <a:xfrm>
            <a:off x="0" y="1080656"/>
            <a:ext cx="11762509" cy="5777344"/>
          </a:xfrm>
        </p:spPr>
        <p:txBody>
          <a:bodyPr>
            <a:noAutofit/>
          </a:bodyPr>
          <a:lstStyle/>
          <a:p>
            <a:pPr lvl="0"/>
            <a:r>
              <a:rPr lang="ru-RU" sz="2400" b="1" dirty="0"/>
              <a:t>вызвать бригаду скорой медицинской помощи;</a:t>
            </a:r>
          </a:p>
          <a:p>
            <a:pPr lvl="0"/>
            <a:r>
              <a:rPr lang="ru-RU" sz="2400" b="1" dirty="0"/>
              <a:t>сесть или лечь в постель с приподнятым изголовьем;</a:t>
            </a:r>
          </a:p>
          <a:p>
            <a:pPr lvl="0"/>
            <a:r>
              <a:rPr lang="ru-RU" sz="2400" b="1" dirty="0"/>
              <a:t>принять 0,25 г аспирина (таблетку разжевать, проглотить) и 0,5 мг нитроглицерина (таблетку положить под язык, капсулу раскусить. но не глотать);</a:t>
            </a:r>
          </a:p>
          <a:p>
            <a:pPr lvl="0"/>
            <a:r>
              <a:rPr lang="ru-RU" sz="2400" b="1" dirty="0"/>
              <a:t>освободить шею и обеспечить поступление свежего воздуха (открыть форточки или окно);</a:t>
            </a:r>
          </a:p>
          <a:p>
            <a:pPr lvl="0"/>
            <a:r>
              <a:rPr lang="ru-RU" sz="2400" b="1" dirty="0"/>
              <a:t>если через 5 – 7 минут боли сохраняются, повторно принять нитроглицерин и повторить его прием, если через 10 минут после второго приема боли сохраняются;</a:t>
            </a:r>
          </a:p>
          <a:p>
            <a:pPr lvl="0"/>
            <a:r>
              <a:rPr lang="ru-RU" sz="2400" b="1" dirty="0"/>
              <a:t>если после первого или последующего приемов нитроглицерина появилась резкая слабость, потливость, одышка необходимо лечь, поднять ноги на валик, выпить 1 стакан воды и далее нитроглицерин не принимать;</a:t>
            </a:r>
          </a:p>
          <a:p>
            <a:endParaRPr lang="ru-RU" sz="2400" b="1" dirty="0"/>
          </a:p>
        </p:txBody>
      </p:sp>
    </p:spTree>
    <p:extLst>
      <p:ext uri="{BB962C8B-B14F-4D97-AF65-F5344CB8AC3E}">
        <p14:creationId xmlns:p14="http://schemas.microsoft.com/office/powerpoint/2010/main" xmlns="" val="3362533070"/>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255" y="68064"/>
            <a:ext cx="11845636" cy="6789936"/>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pPr>
            <a:r>
              <a:rPr lang="ru-RU" sz="3200" b="1" u="sng" dirty="0">
                <a:latin typeface="Times New Roman" panose="02020603050405020304" pitchFamily="18" charset="0"/>
                <a:ea typeface="Arial" panose="020B0604020202020204" pitchFamily="34" charset="0"/>
                <a:cs typeface="Times New Roman" panose="02020603050405020304" pitchFamily="18" charset="0"/>
              </a:rPr>
              <a:t>ВНИМАНИЕ!</a:t>
            </a:r>
            <a:r>
              <a:rPr lang="ru-RU" sz="3200" dirty="0">
                <a:latin typeface="Times New Roman" panose="02020603050405020304" pitchFamily="18" charset="0"/>
                <a:ea typeface="Arial" panose="020B0604020202020204" pitchFamily="34" charset="0"/>
                <a:cs typeface="Times New Roman" panose="02020603050405020304" pitchFamily="18" charset="0"/>
              </a:rPr>
              <a:t> </a:t>
            </a:r>
            <a:endParaRPr lang="ru-RU" sz="3200" dirty="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ru-RU" sz="3200" b="1" dirty="0">
                <a:latin typeface="Times New Roman" panose="02020603050405020304" pitchFamily="18" charset="0"/>
                <a:ea typeface="Arial" panose="020B0604020202020204" pitchFamily="34" charset="0"/>
                <a:cs typeface="Times New Roman" panose="02020603050405020304" pitchFamily="18" charset="0"/>
              </a:rPr>
              <a:t>Больному с сердечным приступом категорически запрещается:</a:t>
            </a:r>
            <a:endParaRPr lang="ru-RU" sz="3200" b="1"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3200" b="1" dirty="0">
                <a:latin typeface="Times New Roman" panose="02020603050405020304" pitchFamily="18" charset="0"/>
                <a:ea typeface="Arial" panose="020B0604020202020204" pitchFamily="34" charset="0"/>
                <a:cs typeface="Times New Roman" panose="02020603050405020304" pitchFamily="18" charset="0"/>
              </a:rPr>
              <a:t>вставать, ходить, курить и принимать пищу до особого разрешения врача;</a:t>
            </a:r>
            <a:endParaRPr lang="ru-RU" sz="3200" b="1"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3200" b="1" dirty="0">
                <a:latin typeface="Times New Roman" panose="02020603050405020304" pitchFamily="18" charset="0"/>
                <a:ea typeface="Arial" panose="020B0604020202020204" pitchFamily="34" charset="0"/>
                <a:cs typeface="Times New Roman" panose="02020603050405020304" pitchFamily="18" charset="0"/>
              </a:rPr>
              <a:t>нельзя принимать аспирин при непереносимости его (аллергия), а также при явном обострении язвенной болезни желудка и 12-перстной кишки;</a:t>
            </a:r>
            <a:endParaRPr lang="ru-RU" sz="3200" b="1"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3200" b="1" dirty="0">
                <a:latin typeface="Times New Roman" panose="02020603050405020304" pitchFamily="18" charset="0"/>
                <a:ea typeface="Arial" panose="020B0604020202020204" pitchFamily="34" charset="0"/>
                <a:cs typeface="Times New Roman" panose="02020603050405020304" pitchFamily="18" charset="0"/>
              </a:rPr>
              <a:t>нельзя принимать нитроглицерин при резкой слабости, потливости, при выраженной головной боли, головокружении, остром нарушении зрения, речи или координации движений.</a:t>
            </a:r>
            <a:endParaRPr lang="ru-RU" sz="3200" b="1"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1901513683"/>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2480" y="152400"/>
            <a:ext cx="8596668" cy="928255"/>
          </a:xfrm>
        </p:spPr>
        <p:txBody>
          <a:bodyPr>
            <a:normAutofit/>
          </a:bodyPr>
          <a:lstStyle/>
          <a:p>
            <a:pPr marL="685800" lvl="0" indent="-685800">
              <a:buFont typeface="Wingdings" panose="05000000000000000000" pitchFamily="2" charset="2"/>
              <a:buChar char="v"/>
            </a:pPr>
            <a:r>
              <a:rPr lang="ru-RU" sz="4800" b="1" u="heavy" dirty="0"/>
              <a:t>ПОМНИТЕ!</a:t>
            </a:r>
            <a:endParaRPr lang="ru-RU" sz="4800" dirty="0"/>
          </a:p>
        </p:txBody>
      </p:sp>
      <p:sp>
        <p:nvSpPr>
          <p:cNvPr id="3" name="Объект 2"/>
          <p:cNvSpPr>
            <a:spLocks noGrp="1"/>
          </p:cNvSpPr>
          <p:nvPr>
            <p:ph idx="1"/>
          </p:nvPr>
        </p:nvSpPr>
        <p:spPr>
          <a:xfrm>
            <a:off x="282481" y="1080654"/>
            <a:ext cx="11480028" cy="5777345"/>
          </a:xfrm>
        </p:spPr>
        <p:txBody>
          <a:bodyPr>
            <a:noAutofit/>
          </a:bodyPr>
          <a:lstStyle/>
          <a:p>
            <a:r>
              <a:rPr lang="ru-RU" sz="2600" b="1" dirty="0"/>
              <a:t>Только вызванная в первые 10 минут от начала сердечного приступа скорая медицинская помощь позволяет в полном объеме использовать современные высокоэффективные методы стационарного лечения и во много раз снизить смертность от инфаркта миокарда.</a:t>
            </a:r>
          </a:p>
          <a:p>
            <a:r>
              <a:rPr lang="ru-RU" sz="2600" b="1" dirty="0"/>
              <a:t>Ацетилсалициловая кислота (аспирин) и нитроглицерин, принятые в первые минуты, могут предотвратить развитие инфаркта миокарда и значительно уменьшают риск смерти от него.</a:t>
            </a:r>
          </a:p>
          <a:p>
            <a:r>
              <a:rPr lang="ru-RU" sz="2600" b="1" dirty="0"/>
              <a:t>Состояние алкогольного опьянения не является разумным основанием для задержки вызова бригады скорой помощи при развитии сердечного приступа– около 30% лиц, внезапно умерших на дому, находились в состоянии алкогольного опьянения.</a:t>
            </a:r>
          </a:p>
          <a:p>
            <a:endParaRPr lang="ru-RU" sz="2600" b="1" dirty="0"/>
          </a:p>
        </p:txBody>
      </p:sp>
    </p:spTree>
    <p:extLst>
      <p:ext uri="{BB962C8B-B14F-4D97-AF65-F5344CB8AC3E}">
        <p14:creationId xmlns:p14="http://schemas.microsoft.com/office/powerpoint/2010/main" xmlns="" val="1795565856"/>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705109" cy="1932709"/>
          </a:xfrm>
        </p:spPr>
        <p:txBody>
          <a:bodyPr>
            <a:normAutofit/>
          </a:bodyPr>
          <a:lstStyle/>
          <a:p>
            <a:r>
              <a:rPr lang="ru-RU" b="1" u="wavyHeavy" dirty="0"/>
              <a:t>Первая помощь при гипертоническом кризе.</a:t>
            </a:r>
            <a:r>
              <a:rPr lang="ru-RU" dirty="0"/>
              <a:t/>
            </a:r>
            <a:br>
              <a:rPr lang="ru-RU" dirty="0"/>
            </a:br>
            <a:endParaRPr lang="ru-RU" dirty="0"/>
          </a:p>
        </p:txBody>
      </p:sp>
      <p:sp>
        <p:nvSpPr>
          <p:cNvPr id="3" name="Текст 2"/>
          <p:cNvSpPr>
            <a:spLocks noGrp="1"/>
          </p:cNvSpPr>
          <p:nvPr>
            <p:ph type="body" idx="1"/>
          </p:nvPr>
        </p:nvSpPr>
        <p:spPr>
          <a:xfrm>
            <a:off x="311727" y="1392381"/>
            <a:ext cx="11284528" cy="5299363"/>
          </a:xfrm>
        </p:spPr>
        <p:txBody>
          <a:bodyPr>
            <a:normAutofit lnSpcReduction="10000"/>
          </a:bodyPr>
          <a:lstStyle/>
          <a:p>
            <a:pPr lvl="0"/>
            <a:r>
              <a:rPr lang="ru-RU" sz="2800" b="1" u="sng" dirty="0">
                <a:solidFill>
                  <a:schemeClr val="tx1">
                    <a:lumMod val="95000"/>
                    <a:lumOff val="5000"/>
                  </a:schemeClr>
                </a:solidFill>
              </a:rPr>
              <a:t>Что чувствует человек, если у него развивается гипертонический криз:</a:t>
            </a:r>
            <a:endParaRPr lang="ru-RU" sz="2800" b="1" dirty="0">
              <a:solidFill>
                <a:schemeClr val="tx1">
                  <a:lumMod val="95000"/>
                  <a:lumOff val="5000"/>
                </a:schemeClr>
              </a:solidFill>
            </a:endParaRPr>
          </a:p>
          <a:p>
            <a:pPr marL="457200" lvl="0" indent="-457200">
              <a:buFont typeface="Arial" panose="020B0604020202020204" pitchFamily="34" charset="0"/>
              <a:buChar char="•"/>
            </a:pPr>
            <a:r>
              <a:rPr lang="ru-RU" sz="2800" b="1" dirty="0">
                <a:solidFill>
                  <a:schemeClr val="tx1">
                    <a:lumMod val="95000"/>
                    <a:lumOff val="5000"/>
                  </a:schemeClr>
                </a:solidFill>
              </a:rPr>
              <a:t>головную боль, чаще в затылочной области, или шум и тяжесть в голове;</a:t>
            </a:r>
          </a:p>
          <a:p>
            <a:pPr marL="457200" lvl="0" indent="-457200">
              <a:buFont typeface="Arial" panose="020B0604020202020204" pitchFamily="34" charset="0"/>
              <a:buChar char="•"/>
            </a:pPr>
            <a:r>
              <a:rPr lang="ru-RU" sz="2800" b="1" dirty="0">
                <a:solidFill>
                  <a:schemeClr val="tx1">
                    <a:lumMod val="95000"/>
                    <a:lumOff val="5000"/>
                  </a:schemeClr>
                </a:solidFill>
              </a:rPr>
              <a:t>видит мелькание «мушек», пелену или сетку перед глазами;</a:t>
            </a:r>
          </a:p>
          <a:p>
            <a:pPr marL="457200" lvl="0" indent="-457200">
              <a:buFont typeface="Arial" panose="020B0604020202020204" pitchFamily="34" charset="0"/>
              <a:buChar char="•"/>
            </a:pPr>
            <a:r>
              <a:rPr lang="ru-RU" sz="2800" b="1" dirty="0">
                <a:solidFill>
                  <a:schemeClr val="tx1">
                    <a:lumMod val="95000"/>
                    <a:lumOff val="5000"/>
                  </a:schemeClr>
                </a:solidFill>
              </a:rPr>
              <a:t>тошноту, появляется чувство разбитости, переутомления, внутреннего напряжения;</a:t>
            </a:r>
          </a:p>
          <a:p>
            <a:pPr marL="457200" lvl="0" indent="-457200">
              <a:buFont typeface="Arial" panose="020B0604020202020204" pitchFamily="34" charset="0"/>
              <a:buChar char="•"/>
            </a:pPr>
            <a:r>
              <a:rPr lang="ru-RU" sz="2800" b="1" dirty="0">
                <a:solidFill>
                  <a:schemeClr val="tx1">
                    <a:lumMod val="95000"/>
                    <a:lumOff val="5000"/>
                  </a:schemeClr>
                </a:solidFill>
              </a:rPr>
              <a:t>одышку, слабость, постоянные монотонные ноющие боли или чувство дискомфорта в области сердца;</a:t>
            </a:r>
          </a:p>
          <a:p>
            <a:pPr marL="457200" lvl="0" indent="-457200">
              <a:buFont typeface="Arial" panose="020B0604020202020204" pitchFamily="34" charset="0"/>
              <a:buChar char="•"/>
            </a:pPr>
            <a:r>
              <a:rPr lang="ru-RU" sz="2800" b="1" dirty="0">
                <a:solidFill>
                  <a:schemeClr val="tx1">
                    <a:lumMod val="95000"/>
                    <a:lumOff val="5000"/>
                  </a:schemeClr>
                </a:solidFill>
              </a:rPr>
              <a:t>появляется или усиливается отечность лица, рук, ног;</a:t>
            </a:r>
          </a:p>
        </p:txBody>
      </p:sp>
    </p:spTree>
    <p:extLst>
      <p:ext uri="{BB962C8B-B14F-4D97-AF65-F5344CB8AC3E}">
        <p14:creationId xmlns:p14="http://schemas.microsoft.com/office/powerpoint/2010/main" xmlns="" val="3861514101"/>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49383"/>
            <a:ext cx="10370127" cy="1163782"/>
          </a:xfrm>
        </p:spPr>
        <p:txBody>
          <a:bodyPr>
            <a:noAutofit/>
          </a:bodyPr>
          <a:lstStyle/>
          <a:p>
            <a:pPr lvl="0"/>
            <a:r>
              <a:rPr lang="ru-RU" b="1" dirty="0"/>
              <a:t>Что нужно делать:</a:t>
            </a:r>
            <a:r>
              <a:rPr lang="ru-RU" dirty="0"/>
              <a:t/>
            </a:r>
            <a:br>
              <a:rPr lang="ru-RU" dirty="0"/>
            </a:br>
            <a:endParaRPr lang="ru-RU" dirty="0"/>
          </a:p>
        </p:txBody>
      </p:sp>
      <p:sp>
        <p:nvSpPr>
          <p:cNvPr id="3" name="Текст 2"/>
          <p:cNvSpPr>
            <a:spLocks noGrp="1"/>
          </p:cNvSpPr>
          <p:nvPr>
            <p:ph type="body" idx="1"/>
          </p:nvPr>
        </p:nvSpPr>
        <p:spPr>
          <a:xfrm>
            <a:off x="407170" y="1059873"/>
            <a:ext cx="11251429" cy="5631872"/>
          </a:xfrm>
        </p:spPr>
        <p:txBody>
          <a:bodyPr>
            <a:normAutofit lnSpcReduction="10000"/>
          </a:bodyPr>
          <a:lstStyle/>
          <a:p>
            <a:pPr marL="457200" lvl="0" indent="-457200">
              <a:buFont typeface="Arial" panose="020B0604020202020204" pitchFamily="34" charset="0"/>
              <a:buChar char="•"/>
            </a:pPr>
            <a:r>
              <a:rPr lang="ru-RU" sz="3200" b="1" dirty="0"/>
              <a:t>убрать яркий свет, обеспечить покой, доступ свежего воздуха (расстегнуть ворот рубашки, открыть форточку или окно);</a:t>
            </a:r>
          </a:p>
          <a:p>
            <a:pPr marL="457200" lvl="0" indent="-457200">
              <a:buFont typeface="Arial" panose="020B0604020202020204" pitchFamily="34" charset="0"/>
              <a:buChar char="•"/>
            </a:pPr>
            <a:r>
              <a:rPr lang="ru-RU" sz="3200" b="1" dirty="0"/>
              <a:t>измерить АД и, если его верхний уровень выше или равен 160 мм рт ст, необходимо принять лекарство снижающее давление ранее рекомендованное </a:t>
            </a:r>
            <a:r>
              <a:rPr lang="ru-RU" sz="3200" b="1" dirty="0" smtClean="0"/>
              <a:t>врачом;</a:t>
            </a:r>
          </a:p>
          <a:p>
            <a:pPr marL="457200" lvl="0" indent="-457200">
              <a:buFont typeface="Arial" panose="020B0604020202020204" pitchFamily="34" charset="0"/>
              <a:buChar char="•"/>
            </a:pPr>
            <a:r>
              <a:rPr lang="ru-RU" sz="3200" b="1" dirty="0" smtClean="0"/>
              <a:t>до </a:t>
            </a:r>
            <a:r>
              <a:rPr lang="ru-RU" sz="3200" b="1" dirty="0"/>
              <a:t>прибытия скорой медицинской помощи необходимо, по возможности сесть в кресло с подлокотниками и опустить ноги в емкость с горячей водой.</a:t>
            </a:r>
          </a:p>
          <a:p>
            <a:pPr marL="457200" indent="-457200">
              <a:buFont typeface="Arial" panose="020B0604020202020204" pitchFamily="34" charset="0"/>
              <a:buChar char="•"/>
            </a:pPr>
            <a:endParaRPr lang="ru-RU" sz="2800" b="1" dirty="0"/>
          </a:p>
        </p:txBody>
      </p:sp>
    </p:spTree>
    <p:extLst>
      <p:ext uri="{BB962C8B-B14F-4D97-AF65-F5344CB8AC3E}">
        <p14:creationId xmlns:p14="http://schemas.microsoft.com/office/powerpoint/2010/main" xmlns="" val="3349363699"/>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788" y="0"/>
            <a:ext cx="8596668" cy="1101436"/>
          </a:xfrm>
        </p:spPr>
        <p:txBody>
          <a:bodyPr>
            <a:normAutofit/>
          </a:bodyPr>
          <a:lstStyle/>
          <a:p>
            <a:pPr marL="571500" lvl="0" indent="-571500">
              <a:buFont typeface="Wingdings" panose="05000000000000000000" pitchFamily="2" charset="2"/>
              <a:buChar char="v"/>
            </a:pPr>
            <a:r>
              <a:rPr lang="ru-RU" sz="4400" b="1" u="sng" dirty="0"/>
              <a:t>ВНИМАНИЕ!</a:t>
            </a:r>
            <a:endParaRPr lang="ru-RU" sz="4400" dirty="0"/>
          </a:p>
        </p:txBody>
      </p:sp>
      <p:sp>
        <p:nvSpPr>
          <p:cNvPr id="3" name="Объект 2"/>
          <p:cNvSpPr>
            <a:spLocks noGrp="1"/>
          </p:cNvSpPr>
          <p:nvPr>
            <p:ph idx="1"/>
          </p:nvPr>
        </p:nvSpPr>
        <p:spPr>
          <a:xfrm>
            <a:off x="1" y="1101436"/>
            <a:ext cx="8478982" cy="5694939"/>
          </a:xfrm>
        </p:spPr>
        <p:txBody>
          <a:bodyPr>
            <a:normAutofit/>
          </a:bodyPr>
          <a:lstStyle/>
          <a:p>
            <a:r>
              <a:rPr lang="ru-RU" sz="2800" b="1" dirty="0"/>
              <a:t>Больному с гипертоническим кризом запрещаются любые резкие движения (резко вставать, садиться, ложиться, наклоняться) и любые физические нагрузки</a:t>
            </a:r>
            <a:r>
              <a:rPr lang="ru-RU" sz="2800" b="1" dirty="0" smtClean="0"/>
              <a:t>.</a:t>
            </a:r>
          </a:p>
          <a:p>
            <a:pPr marL="0" indent="0">
              <a:buNone/>
            </a:pPr>
            <a:endParaRPr lang="ru-RU" sz="2800" b="1" dirty="0"/>
          </a:p>
          <a:p>
            <a:r>
              <a:rPr lang="ru-RU" sz="2800" b="1" dirty="0"/>
              <a:t>Через 40 – 60 минут после приема лекарства, рекомендованного врачом, необходимо повторно измерить АД и, если его уровень не снизился на 20 – 30 мм рт ст от исходного и (или) состояние не улучшилось – срочно вызвать скорую помощь.</a:t>
            </a:r>
          </a:p>
          <a:p>
            <a:endParaRPr lang="ru-RU" sz="2800" b="1" dirty="0"/>
          </a:p>
        </p:txBody>
      </p:sp>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39769" y="-332510"/>
            <a:ext cx="4855700" cy="4078071"/>
          </a:xfrm>
          <a:prstGeom prst="rect">
            <a:avLst/>
          </a:prstGeom>
        </p:spPr>
      </p:pic>
    </p:spTree>
    <p:extLst>
      <p:ext uri="{BB962C8B-B14F-4D97-AF65-F5344CB8AC3E}">
        <p14:creationId xmlns:p14="http://schemas.microsoft.com/office/powerpoint/2010/main" xmlns="" val="909598716"/>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
            <a:ext cx="9892145" cy="1558637"/>
          </a:xfrm>
        </p:spPr>
        <p:txBody>
          <a:bodyPr>
            <a:noAutofit/>
          </a:bodyPr>
          <a:lstStyle/>
          <a:p>
            <a:r>
              <a:rPr lang="ru-RU" b="1" u="wavyHeavy" dirty="0"/>
              <a:t>Первая помощь при остром нарушении мозгового кровообращения (инсульте).</a:t>
            </a:r>
            <a:r>
              <a:rPr lang="ru-RU" dirty="0"/>
              <a:t/>
            </a:r>
            <a:br>
              <a:rPr lang="ru-RU" dirty="0"/>
            </a:br>
            <a:endParaRPr lang="ru-RU" dirty="0"/>
          </a:p>
        </p:txBody>
      </p:sp>
      <p:pic>
        <p:nvPicPr>
          <p:cNvPr id="4" name="Объект 3"/>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0" y="1558636"/>
            <a:ext cx="4183062" cy="3137296"/>
          </a:xfrm>
        </p:spPr>
      </p:pic>
      <p:sp>
        <p:nvSpPr>
          <p:cNvPr id="5" name="Объект 4"/>
          <p:cNvSpPr>
            <a:spLocks noGrp="1"/>
          </p:cNvSpPr>
          <p:nvPr>
            <p:ph sz="half" idx="2"/>
          </p:nvPr>
        </p:nvSpPr>
        <p:spPr>
          <a:xfrm>
            <a:off x="4405745" y="1226127"/>
            <a:ext cx="7786255" cy="5631873"/>
          </a:xfrm>
        </p:spPr>
        <p:txBody>
          <a:bodyPr>
            <a:normAutofit lnSpcReduction="10000"/>
          </a:bodyPr>
          <a:lstStyle/>
          <a:p>
            <a:pPr marL="0" lvl="0" indent="0">
              <a:buNone/>
            </a:pPr>
            <a:r>
              <a:rPr lang="ru-RU" sz="2800" b="1" u="sng" dirty="0" smtClean="0"/>
              <a:t>Признаки начинающегося инсульта:</a:t>
            </a:r>
          </a:p>
          <a:p>
            <a:pPr marL="0" lvl="0" indent="0">
              <a:buNone/>
            </a:pPr>
            <a:endParaRPr lang="ru-RU" dirty="0"/>
          </a:p>
          <a:p>
            <a:pPr lvl="0"/>
            <a:r>
              <a:rPr lang="ru-RU" sz="2400" b="1" dirty="0"/>
              <a:t>онемение, слабость, «непослушность» или паралич руки, ноги, половины тела, перекашивание лица и слюнотечение на одной стороне;</a:t>
            </a:r>
          </a:p>
          <a:p>
            <a:pPr lvl="0"/>
            <a:r>
              <a:rPr lang="ru-RU" sz="2400" b="1" dirty="0"/>
              <a:t>речевые </a:t>
            </a:r>
            <a:r>
              <a:rPr lang="ru-RU" sz="2400" b="1" dirty="0" smtClean="0"/>
              <a:t>нарушения;</a:t>
            </a:r>
            <a:endParaRPr lang="ru-RU" sz="2400" b="1" dirty="0"/>
          </a:p>
          <a:p>
            <a:pPr lvl="0"/>
            <a:r>
              <a:rPr lang="ru-RU" sz="2400" b="1" dirty="0"/>
              <a:t>нарушение или потеря </a:t>
            </a:r>
            <a:r>
              <a:rPr lang="ru-RU" sz="2400" b="1" dirty="0" smtClean="0"/>
              <a:t>зрения;</a:t>
            </a:r>
            <a:endParaRPr lang="ru-RU" sz="2400" b="1" dirty="0"/>
          </a:p>
          <a:p>
            <a:pPr lvl="0"/>
            <a:r>
              <a:rPr lang="ru-RU" sz="2400" b="1" dirty="0"/>
              <a:t>нарушение равновесия и координации </a:t>
            </a:r>
            <a:r>
              <a:rPr lang="ru-RU" sz="2400" b="1" dirty="0" smtClean="0"/>
              <a:t>движений;</a:t>
            </a:r>
            <a:endParaRPr lang="ru-RU" sz="2400" b="1" dirty="0"/>
          </a:p>
          <a:p>
            <a:pPr lvl="0"/>
            <a:r>
              <a:rPr lang="ru-RU" sz="2400" b="1" dirty="0"/>
              <a:t>необычная сильная головная боль (нередко после стресса или физического напряжения);</a:t>
            </a:r>
          </a:p>
          <a:p>
            <a:pPr lvl="0"/>
            <a:r>
              <a:rPr lang="ru-RU" sz="2400" b="1" dirty="0"/>
              <a:t>спутанность сознания или его </a:t>
            </a:r>
            <a:r>
              <a:rPr lang="ru-RU" sz="2400" b="1" dirty="0" smtClean="0"/>
              <a:t>утрата.</a:t>
            </a:r>
            <a:endParaRPr lang="ru-RU" sz="2400" b="1" dirty="0"/>
          </a:p>
        </p:txBody>
      </p:sp>
    </p:spTree>
    <p:extLst>
      <p:ext uri="{BB962C8B-B14F-4D97-AF65-F5344CB8AC3E}">
        <p14:creationId xmlns:p14="http://schemas.microsoft.com/office/powerpoint/2010/main" xmlns="" val="895042913"/>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par>
    </p:tnLst>
  </p:timing>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133</TotalTime>
  <Words>1721</Words>
  <Application>Microsoft Office PowerPoint</Application>
  <PresentationFormat>Произвольный</PresentationFormat>
  <Paragraphs>107</Paragraphs>
  <Slides>18</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Грань</vt:lpstr>
      <vt:lpstr> Неотложные меры самопомощи и взаимопомощи при развитии острых жизнеугрожающих состояний.</vt:lpstr>
      <vt:lpstr> Первая помощь при сердечном приступе.  Признаки начинающегося сердечного приступа (инфаркта миокарда):  - характерные боли; - одышка; - слабость; - возникают на фоне эмоционального или физического перенапряжения.  </vt:lpstr>
      <vt:lpstr>Что нужно сделать:</vt:lpstr>
      <vt:lpstr>Слайд 4</vt:lpstr>
      <vt:lpstr>ПОМНИТЕ!</vt:lpstr>
      <vt:lpstr>Первая помощь при гипертоническом кризе. </vt:lpstr>
      <vt:lpstr>Что нужно делать: </vt:lpstr>
      <vt:lpstr>ВНИМАНИЕ!</vt:lpstr>
      <vt:lpstr>Первая помощь при остром нарушении мозгового кровообращения (инсульте). </vt:lpstr>
      <vt:lpstr>Что нужно сделать до приезда скорой помощи: </vt:lpstr>
      <vt:lpstr>Слайд 11</vt:lpstr>
      <vt:lpstr>Внезапная смерть.</vt:lpstr>
      <vt:lpstr>ПОСЛЕДОВАТЕЛЬНОСТЬ НЕОТЛОЖНЫХ ДЕЙСТВИЙ:</vt:lpstr>
      <vt:lpstr>Слайд 14</vt:lpstr>
      <vt:lpstr>Слайд 15</vt:lpstr>
      <vt:lpstr> при появлении признаков жизни (любые реакции, мимика, движение или звуки, издаваемые больным), массаж сердца необходимо прекратить;  при исчезновении указанных признаков жизни массаж сердца необходимо возобновить. Остановки массажа сердца должны быть минимальными, не более 5 – 10 секунд;  при возобновлении признаков жизни массаж сердца прекращается, больному нужно обеспечить тепло и покой; при отсутствии признаков жизни массаж сердца продолжается до прибытия бригады скорой медицинской помощи.  </vt:lpstr>
      <vt:lpstr>При отсутствии специальной подготовки проводить больному искусственную вентиляцию легких и определение пульса на сонной артерии НЕ СЛЕДУЕТ , так как специальные научные исследования показали, что такие процедуры в неопытных руках ведут к недопустимой потери времени и резко уменьшают частоту оживления больных с внезапной остановкой сердца. </vt:lpstr>
      <vt:lpstr>Здоровья  ВАМ!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Неотложные меры самопомощи и взаимопомощи при развитии острых жизнеугрожающих состояний.</dc:title>
  <dc:creator>Ирина Милюкова</dc:creator>
  <cp:lastModifiedBy>user</cp:lastModifiedBy>
  <cp:revision>20</cp:revision>
  <dcterms:created xsi:type="dcterms:W3CDTF">2014-09-22T06:13:01Z</dcterms:created>
  <dcterms:modified xsi:type="dcterms:W3CDTF">2014-12-08T06:35:16Z</dcterms:modified>
</cp:coreProperties>
</file>