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7" r:id="rId4"/>
    <p:sldId id="284" r:id="rId5"/>
    <p:sldId id="268" r:id="rId6"/>
    <p:sldId id="267" r:id="rId7"/>
    <p:sldId id="265" r:id="rId8"/>
    <p:sldId id="287" r:id="rId9"/>
    <p:sldId id="278" r:id="rId10"/>
    <p:sldId id="274" r:id="rId11"/>
    <p:sldId id="280" r:id="rId12"/>
    <p:sldId id="281" r:id="rId13"/>
    <p:sldId id="282" r:id="rId14"/>
    <p:sldId id="285" r:id="rId15"/>
    <p:sldId id="286" r:id="rId16"/>
    <p:sldId id="288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00000"/>
    <a:srgbClr val="0000C4"/>
    <a:srgbClr val="DF0754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C6563-66CC-407F-8FFD-F050764587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0747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F93C3-068F-4118-8186-7158A827FF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9277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7EC22-A20E-46A3-ABFF-430F86993A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5126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C031B-F174-4960-9846-C831F423F2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2638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7AA30-62BA-4C36-8FCF-DCCCDA26B2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479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EBC79-7697-4B6A-B8AA-D96F62317D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9664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B9975-12E8-41D6-AB5A-9F157B5210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86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AC0BE-2FB4-4165-B338-30A70210F7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3189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6B3-D5C8-4318-A38B-4951368D96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1943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CC13E-CE3E-438C-BC8F-2174BAE36F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3391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43D6A-2935-4B69-97CD-7457E087A0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9438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C8184B0-A208-4015-9F00-CFA7CA64A4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unnypics.org.ua/img/valentine/20110202valentine2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214313"/>
            <a:ext cx="6059487" cy="720725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0066"/>
                </a:solidFill>
              </a:rPr>
              <a:t>Как правильно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4214813"/>
            <a:ext cx="8572500" cy="26431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4000" b="1" dirty="0" smtClean="0">
                <a:solidFill>
                  <a:srgbClr val="FF0066"/>
                </a:solidFill>
              </a:rPr>
              <a:t>измерить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4000" b="1" dirty="0" smtClean="0">
                <a:solidFill>
                  <a:srgbClr val="FF0066"/>
                </a:solidFill>
              </a:rPr>
              <a:t>артериальное давление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b="1" dirty="0" smtClean="0">
              <a:solidFill>
                <a:srgbClr val="C00000"/>
              </a:solidFill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Подготовила врач по медицинской профилактике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 ГБУЗ «ООЦМП» Милюкова Ирина Николаевна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2015 год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b="1" dirty="0" smtClean="0">
              <a:solidFill>
                <a:srgbClr val="C00000"/>
              </a:solidFill>
            </a:endParaRPr>
          </a:p>
        </p:txBody>
      </p:sp>
      <p:pic>
        <p:nvPicPr>
          <p:cNvPr id="2052" name="Picture 4" descr="Картинка 60 из 10900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000125"/>
            <a:ext cx="5040313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:\Логотип ООЦМ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6" y="399009"/>
            <a:ext cx="12430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179388" y="404813"/>
            <a:ext cx="46085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4"/>
                </a:solidFill>
              </a:rPr>
              <a:t>Для домашнего измерения АД необходимо применять полуавтоматические и автоматические приборы, основанные на осциллометрическом методе измерения АД на плече</a:t>
            </a:r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4572000" y="476250"/>
            <a:ext cx="42846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Не рекомендовано использовать сфигмоманометры, измеряющие АД на пальце или запястье ввиду большой вероятности получения некорректных данных</a:t>
            </a:r>
          </a:p>
        </p:txBody>
      </p:sp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2051050" y="2636838"/>
            <a:ext cx="5329238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B00000"/>
                </a:solidFill>
              </a:rPr>
              <a:t>К приборам для домашнего измерения АД предъявляются также следующие требования: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  <a:p>
            <a:pPr lvl="1" eaLnBrk="1" hangingPunct="1">
              <a:spcBef>
                <a:spcPct val="0"/>
              </a:spcBef>
              <a:buClr>
                <a:srgbClr val="B0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altLang="ru-RU" sz="1800" b="1"/>
              <a:t>удобство в использовании</a:t>
            </a:r>
          </a:p>
          <a:p>
            <a:pPr lvl="1" eaLnBrk="1" hangingPunct="1">
              <a:spcBef>
                <a:spcPct val="0"/>
              </a:spcBef>
              <a:buClr>
                <a:srgbClr val="B0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altLang="ru-RU" sz="1800" b="1"/>
              <a:t>наличие легкочитаемого цифрового дисплея</a:t>
            </a:r>
          </a:p>
          <a:p>
            <a:pPr lvl="1" eaLnBrk="1" hangingPunct="1">
              <a:spcBef>
                <a:spcPct val="0"/>
              </a:spcBef>
              <a:buClr>
                <a:srgbClr val="B0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altLang="ru-RU" sz="1800" b="1"/>
              <a:t>наличие соответствующей памяти</a:t>
            </a:r>
          </a:p>
          <a:p>
            <a:pPr lvl="1" eaLnBrk="1" hangingPunct="1">
              <a:spcBef>
                <a:spcPct val="0"/>
              </a:spcBef>
              <a:buClr>
                <a:srgbClr val="B0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altLang="ru-RU" sz="1800" b="1"/>
              <a:t>наличие плечевых манжет различных размеров</a:t>
            </a:r>
          </a:p>
          <a:p>
            <a:pPr lvl="1" eaLnBrk="1" hangingPunct="1">
              <a:spcBef>
                <a:spcPct val="0"/>
              </a:spcBef>
              <a:buClr>
                <a:srgbClr val="B0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altLang="ru-RU" sz="1800" b="1"/>
              <a:t>возможность вычисления средних значений, полученных в результате 2–3 измерений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276475"/>
            <a:ext cx="167163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508500"/>
            <a:ext cx="154781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158432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8964613" cy="100965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DF0754"/>
                </a:solidFill>
              </a:rPr>
              <a:t>Методика проведения домашнего измерения АД</a:t>
            </a: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539750" y="1582738"/>
            <a:ext cx="81359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C4"/>
                </a:solidFill>
              </a:rPr>
              <a:t>в течение 7 последовательных рабочих дней (или обычных будних дней) производится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lvl="1" eaLnBrk="1" hangingPunct="1">
              <a:spcBef>
                <a:spcPct val="0"/>
              </a:spcBef>
              <a:buClr>
                <a:srgbClr val="B00000"/>
              </a:buClr>
              <a:buSzPct val="114000"/>
              <a:buFont typeface="Wingdings" panose="05000000000000000000" pitchFamily="2" charset="2"/>
              <a:buChar char="ü"/>
            </a:pPr>
            <a:r>
              <a:rPr lang="ru-RU" altLang="ru-RU" sz="2000"/>
              <a:t>двукратное измерение утром с </a:t>
            </a:r>
            <a:r>
              <a:rPr lang="ru-RU" altLang="ru-RU" sz="2000" b="1">
                <a:solidFill>
                  <a:srgbClr val="B00000"/>
                </a:solidFill>
              </a:rPr>
              <a:t>06:00 до 09:00 </a:t>
            </a:r>
          </a:p>
          <a:p>
            <a:pPr lvl="1" eaLnBrk="1" hangingPunct="1">
              <a:spcBef>
                <a:spcPct val="0"/>
              </a:spcBef>
              <a:buClr>
                <a:srgbClr val="B00000"/>
              </a:buClr>
              <a:buSzPct val="114000"/>
              <a:buFont typeface="Wingdings" panose="05000000000000000000" pitchFamily="2" charset="2"/>
              <a:buChar char="ü"/>
            </a:pPr>
            <a:r>
              <a:rPr lang="ru-RU" altLang="ru-RU" sz="2000"/>
              <a:t>двукратное измерение вечером с </a:t>
            </a:r>
            <a:r>
              <a:rPr lang="ru-RU" altLang="ru-RU" sz="2000" b="1">
                <a:solidFill>
                  <a:srgbClr val="B00000"/>
                </a:solidFill>
              </a:rPr>
              <a:t>18:00 до 21:00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/>
              <a:t>(перед едой и приемом антигипертензивных препаратов) со строгим соблюдением правил измерения АД</a:t>
            </a: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611188" y="4581525"/>
            <a:ext cx="48974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0000C4"/>
                </a:solidFill>
              </a:rPr>
              <a:t>Полученные результаты средних измерений (систолическое и диастолическое АД, частота сердечных сокращений) записываются больным в дневник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292600"/>
            <a:ext cx="2771775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" y="1628800"/>
            <a:ext cx="8928000" cy="3515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00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" y="1772816"/>
            <a:ext cx="9000000" cy="3351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99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B00000"/>
                </a:solidFill>
              </a:rPr>
              <a:t>Благодарю за внимание!</a:t>
            </a:r>
            <a:endParaRPr lang="ru-RU" sz="5400" dirty="0">
              <a:solidFill>
                <a:srgbClr val="B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8" y="1772816"/>
            <a:ext cx="7298344" cy="4427022"/>
          </a:xfrm>
        </p:spPr>
      </p:pic>
    </p:spTree>
    <p:extLst>
      <p:ext uri="{BB962C8B-B14F-4D97-AF65-F5344CB8AC3E}">
        <p14:creationId xmlns="" xmlns:p14="http://schemas.microsoft.com/office/powerpoint/2010/main" val="20852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100013" y="0"/>
            <a:ext cx="8945562" cy="6858000"/>
            <a:chOff x="0" y="-1"/>
            <a:chExt cx="5759" cy="4318"/>
          </a:xfrm>
        </p:grpSpPr>
        <p:pic>
          <p:nvPicPr>
            <p:cNvPr id="307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5759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076" name="Text Box 3"/>
            <p:cNvSpPr txBox="1">
              <a:spLocks noChangeArrowheads="1"/>
            </p:cNvSpPr>
            <p:nvPr/>
          </p:nvSpPr>
          <p:spPr bwMode="auto">
            <a:xfrm>
              <a:off x="0" y="-1"/>
              <a:ext cx="5759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357188"/>
            <a:ext cx="3571875" cy="6215062"/>
          </a:xfrm>
        </p:spPr>
        <p:txBody>
          <a:bodyPr/>
          <a:lstStyle/>
          <a:p>
            <a:pPr algn="l" eaLnBrk="1" hangingPunct="1">
              <a:buClr>
                <a:srgbClr val="DF0754"/>
              </a:buClr>
              <a:buFont typeface="Wingdings" panose="05000000000000000000" pitchFamily="2" charset="2"/>
              <a:buChar char="Ø"/>
            </a:pPr>
            <a:r>
              <a:rPr lang="ru-RU" altLang="ru-RU" sz="2400" smtClean="0"/>
              <a:t>Измерение АД производят в спокойном состоянии пациента </a:t>
            </a:r>
          </a:p>
          <a:p>
            <a:pPr algn="l" eaLnBrk="1" hangingPunct="1">
              <a:buClr>
                <a:srgbClr val="DF0754"/>
              </a:buClr>
            </a:pPr>
            <a:endParaRPr lang="ru-RU" altLang="ru-RU" sz="2400" smtClean="0"/>
          </a:p>
          <a:p>
            <a:pPr algn="l" eaLnBrk="1" hangingPunct="1">
              <a:buClr>
                <a:srgbClr val="DF0754"/>
              </a:buClr>
            </a:pPr>
            <a:endParaRPr lang="ru-RU" altLang="ru-RU" sz="2400" smtClean="0"/>
          </a:p>
          <a:p>
            <a:pPr algn="l" eaLnBrk="1" hangingPunct="1">
              <a:buClr>
                <a:srgbClr val="DF0754"/>
              </a:buClr>
              <a:buFont typeface="Wingdings" panose="05000000000000000000" pitchFamily="2" charset="2"/>
              <a:buChar char="Ø"/>
            </a:pPr>
            <a:r>
              <a:rPr lang="ru-RU" altLang="ru-RU" sz="2400" smtClean="0"/>
              <a:t>Пациент располагается на удобном стуле или в кресле, рука расслаблена и опирается на поверхность стола или другой опоры</a:t>
            </a:r>
          </a:p>
          <a:p>
            <a:pPr algn="l" eaLnBrk="1" hangingPunct="1">
              <a:buClr>
                <a:srgbClr val="DF0754"/>
              </a:buClr>
            </a:pPr>
            <a:endParaRPr lang="ru-RU" altLang="ru-RU" sz="160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66700"/>
            <a:ext cx="47625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08050"/>
            <a:ext cx="20891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3708400" y="4292600"/>
            <a:ext cx="51847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Манжету следует накладывать на плечо </a:t>
            </a:r>
            <a:r>
              <a:rPr lang="ru-RU" altLang="ru-RU" sz="2800">
                <a:solidFill>
                  <a:srgbClr val="0000C4"/>
                </a:solidFill>
              </a:rPr>
              <a:t>на уровне сердца</a:t>
            </a:r>
            <a:r>
              <a:rPr lang="ru-RU" altLang="ru-RU" sz="2800"/>
              <a:t> так, чтобы ее нижний край располагался </a:t>
            </a:r>
            <a:r>
              <a:rPr lang="ru-RU" altLang="ru-RU" sz="2800">
                <a:solidFill>
                  <a:srgbClr val="0000C4"/>
                </a:solidFill>
              </a:rPr>
              <a:t>на 2 см выше </a:t>
            </a:r>
            <a:r>
              <a:rPr lang="ru-RU" altLang="ru-RU" sz="2800"/>
              <a:t>локтевого сгиба</a:t>
            </a:r>
          </a:p>
        </p:txBody>
      </p:sp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522288" y="692150"/>
            <a:ext cx="53625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Резиновая часть манжеты должна составлять </a:t>
            </a:r>
            <a:r>
              <a:rPr lang="ru-RU" altLang="ru-RU" sz="2800">
                <a:solidFill>
                  <a:srgbClr val="0000C4"/>
                </a:solidFill>
              </a:rPr>
              <a:t>не менее 2/3 длины </a:t>
            </a:r>
            <a:r>
              <a:rPr lang="ru-RU" altLang="ru-RU" sz="2800"/>
              <a:t>предплечья и </a:t>
            </a:r>
            <a:r>
              <a:rPr lang="ru-RU" altLang="ru-RU" sz="2800">
                <a:solidFill>
                  <a:srgbClr val="0000C4"/>
                </a:solidFill>
              </a:rPr>
              <a:t>не менее 3/4 окружности руки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266382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785813"/>
            <a:ext cx="4286250" cy="5883275"/>
          </a:xfrm>
        </p:spPr>
        <p:txBody>
          <a:bodyPr/>
          <a:lstStyle/>
          <a:p>
            <a:pPr eaLnBrk="1" hangingPunct="1">
              <a:buClr>
                <a:srgbClr val="DF0754"/>
              </a:buClr>
              <a:buFont typeface="Wingdings" panose="05000000000000000000" pitchFamily="2" charset="2"/>
              <a:buChar char="Ø"/>
            </a:pPr>
            <a:r>
              <a:rPr lang="ru-RU" altLang="ru-RU" sz="2800" smtClean="0"/>
              <a:t>глубокое дыхание приводит к повышенной лабильности АД</a:t>
            </a:r>
          </a:p>
          <a:p>
            <a:pPr eaLnBrk="1" hangingPunct="1">
              <a:buClr>
                <a:srgbClr val="DF0754"/>
              </a:buClr>
              <a:buFontTx/>
              <a:buNone/>
            </a:pPr>
            <a:endParaRPr lang="ru-RU" altLang="ru-RU" sz="2800" smtClean="0"/>
          </a:p>
          <a:p>
            <a:pPr eaLnBrk="1" hangingPunct="1">
              <a:buClr>
                <a:srgbClr val="DF0754"/>
              </a:buClr>
              <a:buFont typeface="Wingdings" panose="05000000000000000000" pitchFamily="2" charset="2"/>
              <a:buChar char="Ø"/>
            </a:pPr>
            <a:r>
              <a:rPr lang="ru-RU" altLang="ru-RU" sz="2800" smtClean="0"/>
              <a:t>разговоры во время измерения, напряжение или скрещивание ног сопровождаются существенным повышением АД</a:t>
            </a:r>
          </a:p>
          <a:p>
            <a:pPr eaLnBrk="1" hangingPunct="1">
              <a:buClr>
                <a:srgbClr val="DF0754"/>
              </a:buClr>
              <a:buFontTx/>
              <a:buNone/>
            </a:pPr>
            <a:endParaRPr lang="ru-RU" altLang="ru-RU" sz="2000" smtClean="0"/>
          </a:p>
          <a:p>
            <a:pPr eaLnBrk="1" hangingPunct="1"/>
            <a:endParaRPr lang="ru-RU" altLang="ru-RU" sz="1200" smtClean="0"/>
          </a:p>
          <a:p>
            <a:pPr eaLnBrk="1" hangingPunct="1"/>
            <a:endParaRPr lang="ru-RU" altLang="ru-RU" sz="120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928813" y="142875"/>
            <a:ext cx="52387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600" kern="0" dirty="0">
                <a:solidFill>
                  <a:srgbClr val="DF0754"/>
                </a:solidFill>
                <a:latin typeface="Arial"/>
              </a:rPr>
              <a:t>Необходимо учитывать</a:t>
            </a:r>
            <a:endParaRPr lang="ru-RU" sz="3600" dirty="0">
              <a:solidFill>
                <a:srgbClr val="DF0754"/>
              </a:solidFill>
              <a:latin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55675"/>
            <a:ext cx="3795713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0126"/>
            <a:ext cx="5830379" cy="61685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2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8"/>
          <p:cNvSpPr>
            <a:spLocks noChangeArrowheads="1"/>
          </p:cNvSpPr>
          <p:nvPr/>
        </p:nvSpPr>
        <p:spPr bwMode="auto">
          <a:xfrm>
            <a:off x="1908175" y="3500438"/>
            <a:ext cx="54006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Желательно исключить </a:t>
            </a:r>
            <a:r>
              <a:rPr lang="ru-RU" altLang="ru-RU" sz="1800"/>
              <a:t>употребление кофе и крепкого чая (в течение </a:t>
            </a:r>
            <a:r>
              <a:rPr lang="ru-RU" altLang="ru-RU" sz="1800">
                <a:solidFill>
                  <a:srgbClr val="0000C4"/>
                </a:solidFill>
              </a:rPr>
              <a:t>часа</a:t>
            </a:r>
            <a:r>
              <a:rPr lang="ru-RU" altLang="ru-RU" sz="1800"/>
              <a:t> перед исследованием), курение (в течение </a:t>
            </a:r>
            <a:r>
              <a:rPr lang="ru-RU" altLang="ru-RU" sz="1800">
                <a:solidFill>
                  <a:srgbClr val="0000C4"/>
                </a:solidFill>
              </a:rPr>
              <a:t>30 мин.), </a:t>
            </a:r>
            <a:r>
              <a:rPr lang="ru-RU" altLang="ru-RU" sz="1800"/>
              <a:t>применение симпатомиметиков (включая назальные и глазные капли)</a:t>
            </a:r>
          </a:p>
        </p:txBody>
      </p:sp>
      <p:sp>
        <p:nvSpPr>
          <p:cNvPr id="8195" name="Прямоугольник 9"/>
          <p:cNvSpPr>
            <a:spLocks noChangeArrowheads="1"/>
          </p:cNvSpPr>
          <p:nvPr/>
        </p:nvSpPr>
        <p:spPr bwMode="auto">
          <a:xfrm>
            <a:off x="179388" y="620713"/>
            <a:ext cx="54371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Измерение АД на каждой руке следует проводить </a:t>
            </a:r>
            <a:r>
              <a:rPr lang="ru-RU" altLang="ru-RU" sz="1800">
                <a:solidFill>
                  <a:srgbClr val="0000C4"/>
                </a:solidFill>
              </a:rPr>
              <a:t>не менее 3 раз </a:t>
            </a:r>
            <a:r>
              <a:rPr lang="ru-RU" altLang="ru-RU" sz="1800"/>
              <a:t>с интервалом </a:t>
            </a:r>
            <a:r>
              <a:rPr lang="ru-RU" altLang="ru-RU" sz="1800">
                <a:solidFill>
                  <a:srgbClr val="0000C4"/>
                </a:solidFill>
              </a:rPr>
              <a:t>не менее минуты</a:t>
            </a:r>
            <a:r>
              <a:rPr lang="ru-RU" altLang="ru-RU" sz="1800"/>
              <a:t>, при этом за конечное АД принимается </a:t>
            </a:r>
            <a:r>
              <a:rPr lang="ru-RU" altLang="ru-RU" sz="1800" b="1">
                <a:solidFill>
                  <a:srgbClr val="FF0000"/>
                </a:solidFill>
              </a:rPr>
              <a:t>среднее из двух последних измерений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20713"/>
            <a:ext cx="24479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1728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084763"/>
            <a:ext cx="21605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4005263"/>
            <a:ext cx="16557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15"/>
          <p:cNvSpPr>
            <a:spLocks noChangeArrowheads="1"/>
          </p:cNvSpPr>
          <p:nvPr/>
        </p:nvSpPr>
        <p:spPr bwMode="auto">
          <a:xfrm>
            <a:off x="179388" y="2133600"/>
            <a:ext cx="54006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При первичном осмотре давление определяется </a:t>
            </a:r>
            <a:r>
              <a:rPr lang="ru-RU" altLang="ru-RU" sz="1800">
                <a:solidFill>
                  <a:srgbClr val="0000C4"/>
                </a:solidFill>
              </a:rPr>
              <a:t>на обеих руках</a:t>
            </a:r>
            <a:r>
              <a:rPr lang="ru-RU" altLang="ru-RU" sz="1800"/>
              <a:t>, в дальнейшем измерение производится на руке с </a:t>
            </a:r>
            <a:r>
              <a:rPr lang="ru-RU" altLang="ru-RU" sz="1800">
                <a:solidFill>
                  <a:srgbClr val="0000C4"/>
                </a:solidFill>
              </a:rPr>
              <a:t>более высоким 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2627313" y="404813"/>
            <a:ext cx="33845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Следует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с осторожностью </a:t>
            </a:r>
            <a:r>
              <a:rPr lang="ru-RU" altLang="ru-RU" sz="2000"/>
              <a:t>трактовать результаты, полученные с помощью большинства имеющихся в настоящее время приборов, которые измеряют АД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C4"/>
                </a:solidFill>
              </a:rPr>
              <a:t>на запястье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Необходимо также иметь в виду, что приборы, измеряющие АД в артериях пальцев кисти, отличает </a:t>
            </a:r>
            <a:r>
              <a:rPr lang="ru-RU" altLang="ru-RU" sz="2000" b="1">
                <a:solidFill>
                  <a:srgbClr val="0000C4"/>
                </a:solidFill>
              </a:rPr>
              <a:t>низкая точность</a:t>
            </a:r>
            <a:r>
              <a:rPr lang="ru-RU" altLang="ru-RU" sz="2000"/>
              <a:t> получаемых при этом значений АД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6250"/>
            <a:ext cx="2401887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2621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860800"/>
            <a:ext cx="19431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4"/>
          <p:cNvSpPr>
            <a:spLocks noChangeArrowheads="1"/>
          </p:cNvSpPr>
          <p:nvPr/>
        </p:nvSpPr>
        <p:spPr bwMode="auto">
          <a:xfrm>
            <a:off x="250825" y="333375"/>
            <a:ext cx="72739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C4"/>
                </a:solidFill>
              </a:rPr>
              <a:t>Метод домашнего измерения АД рекомендован: </a:t>
            </a:r>
          </a:p>
        </p:txBody>
      </p:sp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1979613" y="1844675"/>
            <a:ext cx="6408737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0000C4"/>
              </a:buClr>
              <a:buSzPct val="117000"/>
              <a:buFont typeface="Wingdings" panose="05000000000000000000" pitchFamily="2" charset="2"/>
              <a:buChar char="Ø"/>
            </a:pPr>
            <a:r>
              <a:rPr lang="ru-RU" altLang="ru-RU" sz="1800"/>
              <a:t>для всех больных, получающих антигипертензивную терапию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0000C4"/>
              </a:buClr>
              <a:buSzPct val="117000"/>
              <a:buFont typeface="Wingdings" panose="05000000000000000000" pitchFamily="2" charset="2"/>
              <a:buChar char="Ø"/>
            </a:pPr>
            <a:r>
              <a:rPr lang="ru-RU" altLang="ru-RU" sz="1800"/>
              <a:t>для диагностики </a:t>
            </a:r>
          </a:p>
          <a:p>
            <a:pPr lvl="4" eaLnBrk="1" hangingPunct="1">
              <a:lnSpc>
                <a:spcPct val="150000"/>
              </a:lnSpc>
              <a:spcBef>
                <a:spcPct val="0"/>
              </a:spcBef>
              <a:buClr>
                <a:srgbClr val="0000C4"/>
              </a:buClr>
              <a:buSzPct val="117000"/>
              <a:buFont typeface="Wingdings" panose="05000000000000000000" pitchFamily="2" charset="2"/>
              <a:buChar char="§"/>
            </a:pPr>
            <a:r>
              <a:rPr lang="ru-RU" altLang="ru-RU" sz="1800"/>
              <a:t>АГ «белого халата»</a:t>
            </a:r>
          </a:p>
          <a:p>
            <a:pPr lvl="4" eaLnBrk="1" hangingPunct="1">
              <a:lnSpc>
                <a:spcPct val="150000"/>
              </a:lnSpc>
              <a:spcBef>
                <a:spcPct val="0"/>
              </a:spcBef>
              <a:buClr>
                <a:srgbClr val="0000C4"/>
              </a:buClr>
              <a:buSzPct val="117000"/>
              <a:buFont typeface="Wingdings" panose="05000000000000000000" pitchFamily="2" charset="2"/>
              <a:buChar char="§"/>
            </a:pPr>
            <a:r>
              <a:rPr lang="ru-RU" altLang="ru-RU" sz="1800"/>
              <a:t>маскированной АГ</a:t>
            </a:r>
          </a:p>
          <a:p>
            <a:pPr lvl="4" eaLnBrk="1" hangingPunct="1">
              <a:lnSpc>
                <a:spcPct val="150000"/>
              </a:lnSpc>
              <a:spcBef>
                <a:spcPct val="0"/>
              </a:spcBef>
              <a:buClr>
                <a:srgbClr val="0000C4"/>
              </a:buClr>
              <a:buSzPct val="117000"/>
              <a:buFont typeface="Wingdings" panose="05000000000000000000" pitchFamily="2" charset="2"/>
              <a:buChar char="§"/>
            </a:pPr>
            <a:r>
              <a:rPr lang="ru-RU" altLang="ru-RU" sz="1800"/>
              <a:t>резистентной АГ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0000C4"/>
              </a:buClr>
              <a:buSzPct val="117000"/>
              <a:buFont typeface="Wingdings" panose="05000000000000000000" pitchFamily="2" charset="2"/>
              <a:buChar char="Ø"/>
            </a:pPr>
            <a:r>
              <a:rPr lang="ru-RU" altLang="ru-RU" sz="1800"/>
              <a:t>для повышения приверженности больных АГ к лечению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0000C4"/>
              </a:buClr>
              <a:buSzPct val="117000"/>
              <a:buFont typeface="Wingdings" panose="05000000000000000000" pitchFamily="2" charset="2"/>
              <a:buChar char="Ø"/>
            </a:pPr>
            <a:r>
              <a:rPr lang="ru-RU" altLang="ru-RU" sz="1800"/>
              <a:t>для улучшения контроля АД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765175"/>
            <a:ext cx="2252662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365625"/>
            <a:ext cx="2306637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349051B4BA7DE47ABCD27435B7AE967" ma:contentTypeVersion="0" ma:contentTypeDescription="Создание документа." ma:contentTypeScope="" ma:versionID="69b640f9add70a6491e2e57160f1ef4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CC1698-61F2-4F8A-8206-9BDD3C45CD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9F69DCD-C94F-4DC7-892D-B70D0443150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402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Как правильно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Методика проведения домашнего измерения АД</vt:lpstr>
      <vt:lpstr>Слайд 12</vt:lpstr>
      <vt:lpstr>Слайд 13</vt:lpstr>
      <vt:lpstr>Благодарю за внимание!</vt:lpstr>
    </vt:vector>
  </TitlesOfParts>
  <Company>GNICPM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ISapunova</dc:creator>
  <cp:lastModifiedBy>user</cp:lastModifiedBy>
  <cp:revision>60</cp:revision>
  <dcterms:created xsi:type="dcterms:W3CDTF">2012-01-23T09:22:38Z</dcterms:created>
  <dcterms:modified xsi:type="dcterms:W3CDTF">2016-06-09T11:04:08Z</dcterms:modified>
</cp:coreProperties>
</file>