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71" r:id="rId19"/>
    <p:sldId id="283" r:id="rId20"/>
    <p:sldId id="272" r:id="rId21"/>
    <p:sldId id="289" r:id="rId22"/>
    <p:sldId id="273" r:id="rId23"/>
    <p:sldId id="274" r:id="rId24"/>
    <p:sldId id="275" r:id="rId25"/>
    <p:sldId id="287" r:id="rId26"/>
    <p:sldId id="276" r:id="rId27"/>
    <p:sldId id="286" r:id="rId28"/>
    <p:sldId id="277" r:id="rId29"/>
    <p:sldId id="288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053" autoAdjust="0"/>
  </p:normalViewPr>
  <p:slideViewPr>
    <p:cSldViewPr>
      <p:cViewPr varScale="1">
        <p:scale>
          <a:sx n="104" d="100"/>
          <a:sy n="104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344C-E273-4411-9C94-E343F78EA7E2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5AE42-1428-4909-882A-C17158D50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AE42-1428-4909-882A-C17158D5077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83F57-1D56-4E1E-8B27-80D386F3AD4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084AD-EABF-4806-B50C-0ADD74D4A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357214"/>
            <a:ext cx="7772400" cy="2214578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Школа </a:t>
            </a:r>
            <a:r>
              <a:rPr lang="ru-RU" dirty="0" smtClean="0">
                <a:solidFill>
                  <a:srgbClr val="0070C0"/>
                </a:solidFill>
              </a:rPr>
              <a:t>рационального </a:t>
            </a:r>
            <a:r>
              <a:rPr lang="ru-RU" dirty="0">
                <a:solidFill>
                  <a:srgbClr val="0070C0"/>
                </a:solidFill>
              </a:rPr>
              <a:t>питания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200026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Цикл лекций обучающей программы позволяет получить современные знания об избыточном весе, причинах его возникновения и современных способах коррекции. </a:t>
            </a:r>
          </a:p>
          <a:p>
            <a:endParaRPr lang="ru-RU" dirty="0"/>
          </a:p>
        </p:txBody>
      </p:sp>
      <p:pic>
        <p:nvPicPr>
          <p:cNvPr id="4" name="Рисунок 3" descr="http://pitanie42.ru/images/stories/picture/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Первый принцип: энергетическое равновесие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Энергетическая ценность суточного рациона питания должна соответствовать </a:t>
            </a:r>
            <a:r>
              <a:rPr lang="ru-RU" dirty="0" err="1">
                <a:solidFill>
                  <a:srgbClr val="FF0000"/>
                </a:solidFill>
              </a:rPr>
              <a:t>энергозатратам</a:t>
            </a:r>
            <a:r>
              <a:rPr lang="ru-RU" dirty="0">
                <a:solidFill>
                  <a:srgbClr val="FF0000"/>
                </a:solidFill>
              </a:rPr>
              <a:t> организма.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/>
              <a:t>Энергозатраты</a:t>
            </a:r>
            <a:r>
              <a:rPr lang="ru-RU" dirty="0"/>
              <a:t> организма зависят от пола (у женщин они ниже в среднем на 10 %), возраста (у пожилых людей они ниже в среднем на 7 % в каждом десятилетии), физической активности, профессии. Например, для лиц умственного труда </a:t>
            </a:r>
            <a:r>
              <a:rPr lang="ru-RU" dirty="0" err="1"/>
              <a:t>энергозатраты</a:t>
            </a:r>
            <a:r>
              <a:rPr lang="ru-RU" dirty="0"/>
              <a:t> составляют 2000 - 2600 ккал, а для спортсменов или лиц, занимающихся тяжелым физическим трудом, до 4000 - 5000 ккал в сутки.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Второй принцип: сбалансированное питание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8000" dirty="0"/>
              <a:t>Каждый организм нуждается в строго определенном количестве пищевых веществ, которые должны поступать в определенных пропорциях. Белки являются основным строительным материалом организма, источником синтеза гормонов, ферментов, витаминов, антител. Жиры обладают не только энергетической, но и пластической ценностью благодаря содержанию в них жирорастворимых витаминов, жирных кислот, </a:t>
            </a:r>
            <a:r>
              <a:rPr lang="ru-RU" sz="8000" dirty="0" err="1"/>
              <a:t>фосфолипидов</a:t>
            </a:r>
            <a:r>
              <a:rPr lang="ru-RU" sz="8000" dirty="0"/>
              <a:t>. Углеводы – основной топливный материал для жизнедеятельности организма. К разряду углеводов относятся пищевые волокна (клетчатка), играющие важную роль в процессе переваривания и усвоения пищи. В последние годы пищевым волокнам уделяется большое внимание как средству профилактики ряда хронических заболеваний, таких как атеросклероз и онкологические заболевания. Важное значение для правильного обмена веществ и обеспечения функционирования организма имеют минеральные вещества и витамины.</a:t>
            </a:r>
            <a:br>
              <a:rPr lang="ru-RU" sz="8000" dirty="0"/>
            </a:br>
            <a:r>
              <a:rPr lang="ru-RU" sz="8000" dirty="0"/>
              <a:t>Согласно принципу сбалансированного питания, обеспеченность основными пищевыми веществами подразумевает поступление белков, жиров, углеводов в организме в строгом соотношении.</a:t>
            </a:r>
            <a:br>
              <a:rPr lang="ru-RU" sz="8000" dirty="0"/>
            </a:br>
            <a:endParaRPr lang="ru-RU" sz="8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Белки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05461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    Белками</a:t>
            </a:r>
            <a:r>
              <a:rPr lang="ru-RU" dirty="0"/>
              <a:t> должно обеспечиваться 10 - 15 % суточной калорийности, при этом доля животного и растительного белков должна быть одинаковой. Оптимальное количество белков должно равняться 1 г на 1 кг веса. Так для человека весом 70 кг суточная норма потребления белков составляет 70 г. При этом половина белка (30 - 40 г) должна быть растительного происхождения (источники – грибы, орехи, семечки, крупяные и макаронные изделия, рис и картофель). Вторая половина суточной нормы белков (30 - 40 г) должна быть животного происхождения (источники – мясо, рыба, творог, яйца, сыр).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жир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Оптимальный </a:t>
            </a:r>
            <a:r>
              <a:rPr lang="ru-RU" dirty="0"/>
              <a:t>объем потребления </a:t>
            </a:r>
            <a:r>
              <a:rPr lang="ru-RU" i="1" dirty="0"/>
              <a:t>жира</a:t>
            </a:r>
            <a:r>
              <a:rPr lang="ru-RU" dirty="0"/>
              <a:t> – 15 - 30 % калорийности. Благоприятным считается такое </a:t>
            </a:r>
            <a:r>
              <a:rPr lang="ru-RU" b="1" i="1" dirty="0">
                <a:solidFill>
                  <a:srgbClr val="0070C0"/>
                </a:solidFill>
              </a:rPr>
              <a:t>соотношение растительных и животных жиров, которое обеспечивает 7 - 10 % калорийности за счет насыщенных, 10 - 15 % - мононенасыщенных и 3 - 7 % </a:t>
            </a:r>
            <a:r>
              <a:rPr lang="ru-RU" dirty="0"/>
              <a:t>полиненасыщенных жирных кислот. На практике это означает потребление в равном соотношении растительных масел и животных жиров, содержащихся в продуктах. Оптимальное количество жиров должно равняться 1 г на 1 кг веса. Учитывая, что половина суточной потребности в животных жирах содержится в продуктах животного происхождения, в качестве «чистого» жира рационально использовать растительные масла (30 - 40 г).</a:t>
            </a:r>
            <a:br>
              <a:rPr lang="ru-RU" dirty="0"/>
            </a:br>
            <a:r>
              <a:rPr lang="ru-RU" dirty="0"/>
              <a:t>К сведению: </a:t>
            </a:r>
            <a:r>
              <a:rPr lang="ru-RU" b="1" i="1" dirty="0">
                <a:solidFill>
                  <a:srgbClr val="92D050"/>
                </a:solidFill>
              </a:rPr>
              <a:t>в 100 г докторской колбасы содержится 30 г животного жира – суточная норма.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Насыщенные жирные кислоты входят преимущественно в состав твердых маргаринов, сливочного масла и других продуктов животного происхождения. Основным источником полиненасыщенных жирных кислот являются растительные масла – подсолнечное, соевое, кукурузное, а также мягкие маргарины и рыба. Мононенасыщенные жирные кислоты содержатся преимущественно в оливковом, рапсовом, арахисовом маслах.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5686436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углеводы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fontScale="47500" lnSpcReduction="20000"/>
          </a:bodyPr>
          <a:lstStyle/>
          <a:p>
            <a:r>
              <a:rPr lang="ru-RU" sz="4200" i="1" dirty="0"/>
              <a:t>Углеводами</a:t>
            </a:r>
            <a:r>
              <a:rPr lang="ru-RU" sz="4200" dirty="0"/>
              <a:t> должно обеспечиваться 55 - 75 % суточной калорийности, основная их доля приходится на сложные углеводы (крахмалосодержащие и </a:t>
            </a:r>
            <a:r>
              <a:rPr lang="ru-RU" sz="4200" dirty="0" err="1"/>
              <a:t>некрахмалосодержащие</a:t>
            </a:r>
            <a:r>
              <a:rPr lang="ru-RU" sz="4200" dirty="0"/>
              <a:t>) </a:t>
            </a:r>
            <a:r>
              <a:rPr lang="ru-RU" sz="4200" dirty="0" smtClean="0"/>
              <a:t> </a:t>
            </a:r>
            <a:r>
              <a:rPr lang="ru-RU" sz="4200" dirty="0" err="1" smtClean="0"/>
              <a:t>и</a:t>
            </a:r>
            <a:r>
              <a:rPr lang="ru-RU" sz="4200" dirty="0" smtClean="0"/>
              <a:t> </a:t>
            </a:r>
            <a:r>
              <a:rPr lang="ru-RU" sz="4200" dirty="0"/>
              <a:t>только 5 - 10 % - на простые углеводы (сахара).</a:t>
            </a:r>
            <a:br>
              <a:rPr lang="ru-RU" sz="4200" dirty="0"/>
            </a:br>
            <a:r>
              <a:rPr lang="ru-RU" sz="4200" dirty="0"/>
              <a:t>Простые углеводы хорошо растворяются в воде, быстро усваиваются организмом. Источники простых углеводов – сахар, варенье, мед, сладости.</a:t>
            </a:r>
            <a:br>
              <a:rPr lang="ru-RU" sz="4200" dirty="0"/>
            </a:br>
            <a:r>
              <a:rPr lang="ru-RU" sz="4200" dirty="0"/>
              <a:t>Сложные углеводы значительно хуже усваиваются. К неусвояемым углеводам относится клетчатка. Несмотря на то, что в кишечнике клетчатка практически не усваивается, нормальное пищеварение без нее невозможно</a:t>
            </a:r>
            <a:r>
              <a:rPr lang="ru-RU" sz="4200" dirty="0" smtClean="0"/>
              <a:t>.</a:t>
            </a:r>
            <a:endParaRPr lang="ru-RU" sz="4200" dirty="0"/>
          </a:p>
          <a:p>
            <a:r>
              <a:rPr lang="ru-RU" sz="4200" dirty="0"/>
              <a:t>Действие клетчатки:</a:t>
            </a:r>
            <a:br>
              <a:rPr lang="ru-RU" sz="4200" dirty="0"/>
            </a:br>
            <a:r>
              <a:rPr lang="ru-RU" sz="4200" dirty="0"/>
              <a:t>- повышает чувство насыщения;</a:t>
            </a:r>
            <a:br>
              <a:rPr lang="ru-RU" sz="4200" dirty="0"/>
            </a:br>
            <a:r>
              <a:rPr lang="ru-RU" sz="4200" dirty="0"/>
              <a:t>- способствует выведению из организма холестерина и токсинов;</a:t>
            </a:r>
            <a:br>
              <a:rPr lang="ru-RU" sz="4200" dirty="0"/>
            </a:br>
            <a:r>
              <a:rPr lang="ru-RU" sz="4200" dirty="0"/>
              <a:t>- нормализует кишечную микрофлору и др.</a:t>
            </a:r>
            <a:br>
              <a:rPr lang="ru-RU" sz="4200" dirty="0"/>
            </a:br>
            <a:r>
              <a:rPr lang="ru-RU" sz="4200" dirty="0"/>
              <a:t>Пищевые волокна содержатся в большинстве разновидностей хлеба, особенно в хлебе грубого помола, крупах, картофеле, в бобовых, орехах, овощах и фруктах.</a:t>
            </a:r>
            <a:br>
              <a:rPr lang="ru-RU" sz="4200" dirty="0"/>
            </a:br>
            <a:r>
              <a:rPr lang="ru-RU" sz="4200" dirty="0"/>
              <a:t>Потребление достаточного количества продуктов, богатых клетчаткой, играет важную роль в нормализации функции кишечника и может уменьшить симптомы хронических запоров, геморроя, а также снизить риск ишемической болезни сердца и некоторых видов рака.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Рациональное питание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443914" cy="60722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Рациональное </a:t>
            </a:r>
            <a:r>
              <a:rPr lang="ru-RU" dirty="0"/>
              <a:t>питание подразумевает, что белками обеспечивается 10 - 15 %, жирами 15 - 30 %, углеводами 55 - 75 % суточной калорийности. В пересчете на граммы это составит при различной калорийности рациона в среднем – 60 - 80 граммов белка, 60 - 80 граммов жира и 350 - 400 граммов углеводов (на простые углеводы должно приходиться 30-40 г, на пищевые волокна – 16 - 24 г</a:t>
            </a:r>
            <a:r>
              <a:rPr lang="ru-RU" dirty="0" smtClean="0"/>
              <a:t>).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B050"/>
                </a:solidFill>
              </a:rPr>
              <a:t>Белки – 10 - 15 %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Жиры – 15 - 30 %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Насыщенные жирные кислоты (НЖК) – 7 - 10 %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Мононенасыщенные жирные кислоты (МНЖК) – 10 - 15 %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Полиненасыщенных жирные кислоты (ПНЖК) – 3 - 7 %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Углеводы – 55 - 75 %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Сложные углеводы – 50 - 70 %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Пищевые волокна – 16 - 24 %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Сахара – 5 - 10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Третий принцип</a:t>
            </a:r>
            <a:r>
              <a:rPr lang="ru-RU" b="1" dirty="0" smtClean="0"/>
              <a:t>: </a:t>
            </a:r>
            <a:r>
              <a:rPr lang="ru-RU" b="1" dirty="0" smtClean="0">
                <a:solidFill>
                  <a:srgbClr val="00B050"/>
                </a:solidFill>
              </a:rPr>
              <a:t>режим питания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Питание </a:t>
            </a:r>
            <a:r>
              <a:rPr lang="ru-RU" dirty="0"/>
              <a:t>должно быть </a:t>
            </a:r>
            <a:r>
              <a:rPr lang="ru-RU" b="1" dirty="0">
                <a:solidFill>
                  <a:srgbClr val="00B0F0"/>
                </a:solidFill>
              </a:rPr>
              <a:t>дробным (3 - 4 раза в сутки), регулярным (в одно и то же время) и равномерным, последний прием пищи должен быть не позднее, чем за 2 - 3 часа до сна.</a:t>
            </a:r>
          </a:p>
          <a:p>
            <a:r>
              <a:rPr lang="ru-RU" dirty="0"/>
              <a:t>Современная модель рационального питания имеет вид </a:t>
            </a:r>
            <a:r>
              <a:rPr lang="ru-RU" dirty="0">
                <a:solidFill>
                  <a:srgbClr val="FF0000"/>
                </a:solidFill>
              </a:rPr>
              <a:t>пирамиды. </a:t>
            </a:r>
            <a:r>
              <a:rPr lang="ru-RU" dirty="0"/>
              <a:t>Ориентируясь на нее, Вы сможете составлять сбалансированный рацион на каждый день.</a:t>
            </a:r>
          </a:p>
          <a:p>
            <a:r>
              <a:rPr lang="ru-RU" dirty="0"/>
              <a:t>Для обеспечения здорового питания важно придерживаться </a:t>
            </a:r>
            <a:r>
              <a:rPr lang="ru-RU" b="1" dirty="0">
                <a:solidFill>
                  <a:srgbClr val="00B050"/>
                </a:solidFill>
              </a:rPr>
              <a:t>основных правил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/>
              <a:t>которые позволят составить сбалансированный рацион питания.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Двенадцать правил здорового питания: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387" y="1600200"/>
            <a:ext cx="4641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Следует потреблять разнообразные продукты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69755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Продукты содержат разнообразные комбинации пищевых продуктов, однако нет ни одного продукта, который бы мог обеспечить потребности организма во всех питательных веществах. Исключение составляет женское молоко для младенцев в возрасте до 6 месяцев. Большинство необходимых для организма пищевых веществ содержится в достаточных количествах в продуктах растительного происхождения. В то же время есть продукты, в которых присутствуют одни и практически отсутствуют другие питательные вещества, например, в картофеле содержится витамин С, но нет железа, а в хлебе и бобовых есть железо, но нет витамина С. Поэтому питание должно быть </a:t>
            </a:r>
            <a:r>
              <a:rPr lang="ru-RU" b="1" dirty="0">
                <a:solidFill>
                  <a:srgbClr val="C00000"/>
                </a:solidFill>
              </a:rPr>
              <a:t>максимально разнообразным,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а </a:t>
            </a:r>
            <a:r>
              <a:rPr lang="ru-RU" dirty="0"/>
              <a:t>соблюдение специальных диет (вегетарианство) возможно только после рекомендации врача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Второе правило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00B050"/>
                </a:solidFill>
              </a:rPr>
              <a:t>При каждом приеме пищи следует есть любые из перечисленных продуктов: хлеб, крупяные и макаронные изделия, рис, картофель.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Эти продукты являются важным источником белка, углеводов, клетчатки и минеральных веществ (калий, кальций, магний) и витаминов (С, В6, </a:t>
            </a:r>
            <a:r>
              <a:rPr lang="ru-RU" dirty="0" err="1" smtClean="0"/>
              <a:t>каротиноидов</a:t>
            </a:r>
            <a:r>
              <a:rPr lang="ru-RU" dirty="0" smtClean="0"/>
              <a:t>, </a:t>
            </a:r>
            <a:r>
              <a:rPr lang="ru-RU" dirty="0" err="1" smtClean="0"/>
              <a:t>фолиевой</a:t>
            </a:r>
            <a:r>
              <a:rPr lang="ru-RU" dirty="0" smtClean="0"/>
              <a:t> кислоты).</a:t>
            </a:r>
            <a:br>
              <a:rPr lang="ru-RU" dirty="0" smtClean="0"/>
            </a:br>
            <a:r>
              <a:rPr lang="ru-RU" dirty="0" smtClean="0"/>
              <a:t>Хлеб и картофель принадлежат к группе продуктов с </a:t>
            </a:r>
            <a:r>
              <a:rPr lang="ru-RU" dirty="0" smtClean="0">
                <a:solidFill>
                  <a:srgbClr val="0070C0"/>
                </a:solidFill>
              </a:rPr>
              <a:t>наименьшим энергетическим содержанием </a:t>
            </a:r>
            <a:r>
              <a:rPr lang="ru-RU" dirty="0" smtClean="0"/>
              <a:t>(в случае, если к ним не добавляется сливочное, растительное масла или другие типы жиров, или соусы, улучшающие вкусовые качества, но богатые энергией). </a:t>
            </a:r>
          </a:p>
          <a:p>
            <a:pPr>
              <a:buNone/>
            </a:pPr>
            <a:r>
              <a:rPr lang="ru-RU" dirty="0" smtClean="0"/>
              <a:t>     Большинство разновидностей хлеба, особенно, хлеб грубого помола, крупы и картофель содержат различные типы пищевых волокон – клетчатки.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Основные темы курса:</a:t>
            </a:r>
            <a:br>
              <a:rPr lang="ru-RU" sz="6000" dirty="0" smtClean="0">
                <a:solidFill>
                  <a:srgbClr val="00B050"/>
                </a:solidFill>
              </a:rPr>
            </a:b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1988" name="Picture 4" descr="Модные тенденции &quot; Опровержения и настоящие секреты стройнос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2228850" cy="2228850"/>
          </a:xfrm>
          <a:prstGeom prst="rect">
            <a:avLst/>
          </a:prstGeom>
          <a:noFill/>
        </p:spPr>
      </p:pic>
      <p:pic>
        <p:nvPicPr>
          <p:cNvPr id="41992" name="Picture 8" descr="http://im1-tub-ru.yandex.net/i?id=d7952e385663c385417fc18042203a0b-87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643050"/>
            <a:ext cx="1905000" cy="1428750"/>
          </a:xfrm>
          <a:prstGeom prst="rect">
            <a:avLst/>
          </a:prstGeom>
          <a:noFill/>
        </p:spPr>
      </p:pic>
      <p:pic>
        <p:nvPicPr>
          <p:cNvPr id="41994" name="Picture 10" descr="http://i.uledy.com/img/jpg_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714488"/>
            <a:ext cx="3810000" cy="2924176"/>
          </a:xfrm>
          <a:prstGeom prst="rect">
            <a:avLst/>
          </a:prstGeom>
          <a:noFill/>
        </p:spPr>
      </p:pic>
      <p:pic>
        <p:nvPicPr>
          <p:cNvPr id="41996" name="Picture 12" descr="http://im1-tub-ru.yandex.net/i?id=d1f3444d50b0cad2957c8e8f4cd1e8f9-16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643446"/>
            <a:ext cx="2181225" cy="1428750"/>
          </a:xfrm>
          <a:prstGeom prst="rect">
            <a:avLst/>
          </a:prstGeom>
          <a:noFill/>
        </p:spPr>
      </p:pic>
      <p:pic>
        <p:nvPicPr>
          <p:cNvPr id="41998" name="Picture 14" descr="http://www.vsbprienai.lt/saugykla/naujienos/dideles/healthy_food_pyramid-300x2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3786190"/>
            <a:ext cx="285750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Третье правило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286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     </a:t>
            </a:r>
            <a:r>
              <a:rPr lang="ru-RU" sz="2000" b="1" dirty="0" smtClean="0"/>
              <a:t>Несколько </a:t>
            </a:r>
            <a:r>
              <a:rPr lang="ru-RU" sz="2000" b="1" dirty="0"/>
              <a:t>раз в день следует есть </a:t>
            </a:r>
            <a:r>
              <a:rPr lang="ru-RU" sz="2000" b="1" dirty="0">
                <a:solidFill>
                  <a:srgbClr val="00B050"/>
                </a:solidFill>
              </a:rPr>
              <a:t>разнообразные овощи и фрукты </a:t>
            </a:r>
            <a:r>
              <a:rPr lang="ru-RU" sz="2000" b="1" dirty="0"/>
              <a:t>(более 500 грамм в день дополнительно к картофелю). Предпочтение нужно отдавать продуктам местного производства.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Овощи и фрукты являются источниками витаминов, минеральных веществ, крахмалосодержащих углеводов, органических кислот и пищевых волокон.</a:t>
            </a:r>
            <a:br>
              <a:rPr lang="ru-RU" sz="2000" dirty="0"/>
            </a:br>
            <a:r>
              <a:rPr lang="ru-RU" sz="2000" i="1" dirty="0">
                <a:solidFill>
                  <a:srgbClr val="FF0000"/>
                </a:solidFill>
              </a:rPr>
              <a:t>Потребление овощей должно превышать потребление фруктов приблизительно в соотношении 2:1. </a:t>
            </a:r>
            <a:r>
              <a:rPr lang="ru-RU" sz="2000" dirty="0"/>
              <a:t>Одним из пищевых факторов риска, который, как предполагается, вносит вклад в повышение заболеваемости ишемической болезнью сердца и раком, является дефицит антиоксидантов (</a:t>
            </a:r>
            <a:r>
              <a:rPr lang="ru-RU" sz="2000" dirty="0" err="1"/>
              <a:t>каротиноидов</a:t>
            </a:r>
            <a:r>
              <a:rPr lang="ru-RU" sz="2000" dirty="0"/>
              <a:t>, витаминов С и Е). Этот дефицит может быть восполнен овощами и фруктами. Недостаток антиоксидантов способствует избыточному окислению холестерина, что в сочетании с избытком «свободных радикалов», вызывающих повреждение клеток в сосудистых стенках, и способствует развитию </a:t>
            </a:r>
            <a:r>
              <a:rPr lang="ru-RU" sz="2000" dirty="0" err="1"/>
              <a:t>атероматозных</a:t>
            </a:r>
            <a:r>
              <a:rPr lang="ru-RU" sz="2000" dirty="0"/>
              <a:t> бляшек сосудов. Дефицит антиоксидантов особенно выражен у курильщиков, поскольку сам процесс курения вызывает образование гигантского количества свободных радикалов. Высокое потребление антиоксидантов из овощей и фруктов помогает защитить организм от повреждающего действия свободных радикалов.</a:t>
            </a:r>
            <a:br>
              <a:rPr lang="ru-RU" sz="2000" dirty="0"/>
            </a:br>
            <a:endParaRPr lang="ru-RU" sz="2000" dirty="0" smtClean="0"/>
          </a:p>
          <a:p>
            <a:pPr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Третье правило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58204" cy="5054617"/>
          </a:xfrm>
        </p:spPr>
        <p:txBody>
          <a:bodyPr>
            <a:noAutofit/>
          </a:bodyPr>
          <a:lstStyle/>
          <a:p>
            <a:r>
              <a:rPr lang="ru-RU" sz="1600" dirty="0" smtClean="0"/>
              <a:t>Бобовые, арахис, зеленые овощи, такие как шпинат, брюссельская капуста и брокколи являются источниками </a:t>
            </a:r>
            <a:r>
              <a:rPr lang="ru-RU" sz="1600" dirty="0" err="1" smtClean="0"/>
              <a:t>фолиевой</a:t>
            </a:r>
            <a:r>
              <a:rPr lang="ru-RU" sz="1600" dirty="0" smtClean="0"/>
              <a:t> кислоты. </a:t>
            </a:r>
            <a:r>
              <a:rPr lang="ru-RU" sz="1600" dirty="0" err="1" smtClean="0"/>
              <a:t>Фолиевая</a:t>
            </a:r>
            <a:r>
              <a:rPr lang="ru-RU" sz="1600" dirty="0" smtClean="0"/>
              <a:t> кислота может играть важную роль в снижении факторов риска, связанных с развитием </a:t>
            </a:r>
            <a:r>
              <a:rPr lang="ru-RU" sz="1600" dirty="0" err="1" smtClean="0"/>
              <a:t>сердечно-сосудистых</a:t>
            </a:r>
            <a:r>
              <a:rPr lang="ru-RU" sz="1600" dirty="0" smtClean="0"/>
              <a:t> заболеваний, рака шейки матки, анемии. Недавно проведенные исследования подтвердили, что </a:t>
            </a:r>
            <a:r>
              <a:rPr lang="ru-RU" sz="1600" dirty="0" err="1" smtClean="0"/>
              <a:t>фолиевая</a:t>
            </a:r>
            <a:r>
              <a:rPr lang="ru-RU" sz="1600" dirty="0" smtClean="0"/>
              <a:t> кислота может играть важную роль в формировании нервной системы плода. В соответствии с полученными данными женщинам репродуктивного возраста рекомендуется есть больше продуктов, богатых </a:t>
            </a:r>
            <a:r>
              <a:rPr lang="ru-RU" sz="1600" dirty="0" err="1" smtClean="0"/>
              <a:t>фолиевой</a:t>
            </a:r>
            <a:r>
              <a:rPr lang="ru-RU" sz="1600" dirty="0" smtClean="0"/>
              <a:t> кислотой.</a:t>
            </a:r>
            <a:br>
              <a:rPr lang="ru-RU" sz="1600" dirty="0" smtClean="0"/>
            </a:br>
            <a:r>
              <a:rPr lang="ru-RU" sz="1600" dirty="0" smtClean="0"/>
              <a:t>Потребление овощей и фруктов, содержащих витамин С, вместе с продуктами, богатыми железом, такими как бобовые, злаковые, будет улучшать абсорбцию железа. Источниками железа являются листовая зелень семейства капустных – брокколи, шпинат. В овощах и фруктах содержатся также витамины группы В и минералы: магний, калий и кальций, которые могут снизить риск повышенного артериального давления.</a:t>
            </a:r>
            <a:br>
              <a:rPr lang="ru-RU" sz="1600" dirty="0" smtClean="0"/>
            </a:br>
            <a:r>
              <a:rPr lang="ru-RU" sz="1600" dirty="0" smtClean="0"/>
              <a:t>Ряд полезных для здоровья свойств овощей и фруктов могут быть связаны с такими компонентами, как фитохимические вещества, органические кислоты, индолы и </a:t>
            </a:r>
            <a:r>
              <a:rPr lang="ru-RU" sz="1600" dirty="0" err="1" smtClean="0"/>
              <a:t>флавоноиды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Наличие свежих овощей и фруктов изменяется в зависимости от времени года и региона, но замороженные, сухие и специально обработанные овощи и фрукты доступны в течение всего года. Предпочтение рекомендуется отдавать сезонным продуктам, выращенным на местах.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Четвертое правило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/>
              <a:t>Следует ежедневно потреблять </a:t>
            </a:r>
            <a:r>
              <a:rPr lang="ru-RU" b="1" dirty="0">
                <a:solidFill>
                  <a:srgbClr val="00B050"/>
                </a:solidFill>
              </a:rPr>
              <a:t>молоко и молочные продукты с низким содержанием жира и 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соли </a:t>
            </a:r>
            <a:r>
              <a:rPr lang="ru-RU" b="1" dirty="0"/>
              <a:t>(кефир, кислое молоко, сыр, йогурт).</a:t>
            </a:r>
            <a:br>
              <a:rPr lang="ru-RU" b="1" dirty="0"/>
            </a:br>
            <a:r>
              <a:rPr lang="ru-RU" dirty="0"/>
              <a:t>Молоко и молочные продукты обеспечивают организм многими питательными веществами, они богаты белком и кальцием. Отдавая предпочтение продуктам с низким содержанием жира, можно обеспечить организм в полной мере кальцием и поддерживать низкое потребление жира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7030A0"/>
                </a:solidFill>
              </a:rPr>
              <a:t>Рекомендуются </a:t>
            </a:r>
            <a:r>
              <a:rPr lang="ru-RU" dirty="0">
                <a:solidFill>
                  <a:srgbClr val="7030A0"/>
                </a:solidFill>
              </a:rPr>
              <a:t>снятое (или обезжиренное) молоко, йогурты, сыры и творог с низким содержанием жира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3571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10" y="4786322"/>
            <a:ext cx="392909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shkol10.narod.ru/imjhqj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2781300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Пятое правило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571480"/>
            <a:ext cx="5757874" cy="6126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/>
              <a:t>Рекомендуется заменять мясо и мясные продукты с высоким содержанием жира на бобовые, рыбу, птицу, яйца или тощие сорта мяса.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Бобовые, орехи, а также мясо, птица, рыба и яйца – важные источники белка. Следует отдавать предпочтение тощим сортам мяса, удалять видимый жир до приготовления пищи. Количество таких мясных </a:t>
            </a:r>
            <a:r>
              <a:rPr lang="ru-RU" dirty="0" err="1"/>
              <a:t>продуктов,как</a:t>
            </a:r>
            <a:r>
              <a:rPr lang="ru-RU" dirty="0"/>
              <a:t> колбасы, сосиски должно быть ограниченно в потреблении. Порции мяса, рыбы или птицы должны быть небольшими.</a:t>
            </a:r>
            <a:br>
              <a:rPr lang="ru-RU" dirty="0"/>
            </a:br>
            <a:r>
              <a:rPr lang="ru-RU" dirty="0"/>
              <a:t>Избыточное потребление красного мяса может отрицательно сказаться на здоровье человека. Получены данные о связи между потреблением красного мяса, особенно в сочетании с низким потреблением овощей, и развитием рака толстого кишечника. В докладе на Всемирном конгрессе, посвященном проблемам рака (1997 г.) даются рекомендации есть менее 80 г красного мяса в день, и лучше – не каждый день, а, например, два раза в неделю.</a:t>
            </a:r>
            <a:br>
              <a:rPr lang="ru-RU" dirty="0"/>
            </a:br>
            <a:r>
              <a:rPr lang="ru-RU" dirty="0"/>
              <a:t>Мясо, мясные продукты и в особенности колбасные изделия содержат насыщенный жир. Этот тип жира увеличивает уровень холестерина крови и риск ишемической болезни сердца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3000397" cy="51435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http://im0-tub-ru.yandex.net/i?id=26078d14e60ed7afab4ed7beed01c18f-3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285748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Шестое правило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472518" cy="61436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>
                <a:solidFill>
                  <a:srgbClr val="00B050"/>
                </a:solidFill>
              </a:rPr>
              <a:t>Следует ограничить потребление «видимого жира» в кашах и на бутербродах, выбирать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мясомолочные продукты с низким содержанием жира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Риск развития заболеваний, таких как ишемическая болезнь сердца, инсульт, рак и сахарный диабет инсулинозависимого типа связан с потреблением большого количества насыщенного жира (НЖ) и трансизомеров жирных кислот, входящих преимущественно в состав твердых жиров и «видимого» жира.</a:t>
            </a:r>
            <a:br>
              <a:rPr lang="ru-RU" dirty="0"/>
            </a:br>
            <a:r>
              <a:rPr lang="ru-RU" dirty="0"/>
              <a:t>Особое внимание в настоящее время уделяется маслам, богатым мононенасыщенными жирными кислотами, в первую очередь, оливковому маслу</a:t>
            </a:r>
            <a:r>
              <a:rPr lang="ru-RU" i="1" dirty="0">
                <a:solidFill>
                  <a:srgbClr val="FF0000"/>
                </a:solidFill>
              </a:rPr>
              <a:t>. 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  Получены </a:t>
            </a:r>
            <a:r>
              <a:rPr lang="ru-RU" i="1" dirty="0">
                <a:solidFill>
                  <a:srgbClr val="FF0000"/>
                </a:solidFill>
              </a:rPr>
              <a:t>данные о том, что </a:t>
            </a:r>
            <a:r>
              <a:rPr lang="ru-RU" i="1" dirty="0" err="1">
                <a:solidFill>
                  <a:srgbClr val="FF0000"/>
                </a:solidFill>
              </a:rPr>
              <a:t>полифеноловые</a:t>
            </a:r>
            <a:r>
              <a:rPr lang="ru-RU" i="1" dirty="0">
                <a:solidFill>
                  <a:srgbClr val="FF0000"/>
                </a:solidFill>
              </a:rPr>
              <a:t> компоненты, содержащиеся в оливковом масле, обладают </a:t>
            </a:r>
            <a:r>
              <a:rPr lang="ru-RU" i="1" dirty="0" err="1">
                <a:solidFill>
                  <a:srgbClr val="FF0000"/>
                </a:solidFill>
              </a:rPr>
              <a:t>антиоксидантными</a:t>
            </a:r>
            <a:r>
              <a:rPr lang="ru-RU" i="1" dirty="0">
                <a:solidFill>
                  <a:srgbClr val="FF0000"/>
                </a:solidFill>
              </a:rPr>
              <a:t> свойствами и защищают холестерин крови от окисления. Оливковое масло экстрагируется из плодов оливковых деревьев. Такая технология позволяет сохранить положительные свойства масла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Жирные кислоты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73050"/>
            <a:ext cx="5757874" cy="585311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dirty="0" smtClean="0"/>
              <a:t>         Полиненасыщенные жирные кислоты (ПНЖК) снижают уровень </a:t>
            </a:r>
            <a:r>
              <a:rPr lang="ru-RU" sz="3600" dirty="0" err="1" smtClean="0"/>
              <a:t>атерогенного</a:t>
            </a:r>
            <a:r>
              <a:rPr lang="ru-RU" sz="3600" dirty="0" smtClean="0"/>
              <a:t> холестерина, но если потребляются в больших количествах, то могут стимулировать избыточное образование свободных радикалов, обладающих повреждающим клетки действием, способствуя тем самым развитию патологических процессов в организме.</a:t>
            </a:r>
            <a:br>
              <a:rPr lang="ru-RU" sz="3600" dirty="0" smtClean="0"/>
            </a:br>
            <a:r>
              <a:rPr lang="ru-RU" sz="3600" dirty="0" smtClean="0"/>
              <a:t>Некоторые ПНЖК не могут синтезироваться в организме человека. В настоящее время накоплены данные о том, что </a:t>
            </a:r>
            <a:r>
              <a:rPr lang="ru-RU" sz="3600" dirty="0" smtClean="0">
                <a:solidFill>
                  <a:srgbClr val="002060"/>
                </a:solidFill>
              </a:rPr>
              <a:t>потребление жирной рыбы холодных морей может благотворно влиять на свертывающую систему крови, оказывать мягкий </a:t>
            </a:r>
            <a:r>
              <a:rPr lang="ru-RU" sz="3600" dirty="0" err="1" smtClean="0">
                <a:solidFill>
                  <a:srgbClr val="002060"/>
                </a:solidFill>
              </a:rPr>
              <a:t>холестеринснижающий</a:t>
            </a:r>
            <a:r>
              <a:rPr lang="ru-RU" sz="3600" dirty="0" smtClean="0">
                <a:solidFill>
                  <a:srgbClr val="002060"/>
                </a:solidFill>
              </a:rPr>
              <a:t> эффект, способствовать всасыванию в кишечнике витамина Е и </a:t>
            </a:r>
            <a:r>
              <a:rPr lang="ru-RU" sz="3600" dirty="0" err="1" smtClean="0">
                <a:solidFill>
                  <a:srgbClr val="002060"/>
                </a:solidFill>
              </a:rPr>
              <a:t>каротиноидов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и</a:t>
            </a:r>
            <a:r>
              <a:rPr lang="ru-RU" sz="3600" dirty="0" smtClean="0">
                <a:solidFill>
                  <a:srgbClr val="002060"/>
                </a:solidFill>
              </a:rPr>
              <a:t> других жирорастворимых витаминов (А, Д и К).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Во время процесса гидрогенизации жидкие виды растительных масел и жира рыб приобретают более твердую консистенцию. Этот процесс лежит в основе образования маргаринов. </a:t>
            </a:r>
          </a:p>
          <a:p>
            <a:pPr>
              <a:buNone/>
            </a:pPr>
            <a:r>
              <a:rPr lang="ru-RU" sz="3600" dirty="0" smtClean="0"/>
              <a:t>        При этом </a:t>
            </a:r>
            <a:r>
              <a:rPr lang="ru-RU" sz="3600" i="1" dirty="0" smtClean="0">
                <a:solidFill>
                  <a:srgbClr val="7030A0"/>
                </a:solidFill>
              </a:rPr>
              <a:t>создаются необычные пространственные формы ПНЖК, называемые трансизомерами </a:t>
            </a:r>
            <a:r>
              <a:rPr lang="ru-RU" sz="3600" dirty="0" smtClean="0">
                <a:solidFill>
                  <a:srgbClr val="7030A0"/>
                </a:solidFill>
              </a:rPr>
              <a:t>ЖК</a:t>
            </a:r>
            <a:r>
              <a:rPr lang="ru-RU" sz="3600" dirty="0" smtClean="0"/>
              <a:t>. Эти трансизомеры, несмотря на то, что являются ненасыщенными, оказывают сходное с насыщенными жирами биологическое действие. </a:t>
            </a:r>
            <a:r>
              <a:rPr lang="ru-RU" sz="3600" dirty="0" err="1" smtClean="0"/>
              <a:t>Гидрогенизированные</a:t>
            </a:r>
            <a:r>
              <a:rPr lang="ru-RU" sz="3600" dirty="0" smtClean="0"/>
              <a:t> жиры, содержащиеся в твердых маргаринах и бисквитах (кексах), могут повышать уровень холестерина.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543164" cy="3136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im2-tub-ru.yandex.net/i?id=0fe6451cd87c17f1cb375add68691b13-7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260985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Седьмое правило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>
                <a:solidFill>
                  <a:schemeClr val="accent2"/>
                </a:solidFill>
              </a:rPr>
              <a:t>Следует ограничить потребление сахаров: сладостей, кондитерских изделий, сладких напитков, десерта.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Продукты, содержащие много рафинированных сахаров, являются источником энергии, но практически не содержат питательных веществ. Они не являются необходимыми компонентами здоровой диеты и могут быть исключены из рациона взрослых и детей.</a:t>
            </a:r>
            <a:br>
              <a:rPr lang="ru-RU" dirty="0"/>
            </a:br>
            <a:r>
              <a:rPr lang="ru-RU" dirty="0"/>
              <a:t>Сахара способствуют развитию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кариеса. </a:t>
            </a:r>
            <a:r>
              <a:rPr lang="ru-RU" dirty="0"/>
              <a:t>Чем чаще человек ест сладости или пьет сладкие напитки, чем дольше они находятся в ротовой полости, тем выше риск развития кариеса. Таким образом, чистое потребление сладостей и сладких напитков между приемами пищи (перекусы) может быть более неблагоприятным для зубов, чем потребление сладостей и сладких напитков во время очередного приема пищи с последующей чисткой зубов. Регулярная гигиена полости рта с использованием зубных паст, содержащих фтор, зубных нитей и адекватное потребление фтора могут помочь в профилактике кариеса.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2065332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428604"/>
            <a:ext cx="4214842" cy="6215106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В качестве практической меры регулирования количества потребления сахаров можно использовать </a:t>
            </a:r>
            <a:r>
              <a:rPr lang="ru-RU" sz="2000" dirty="0" smtClean="0">
                <a:solidFill>
                  <a:schemeClr val="tx2"/>
                </a:solidFill>
              </a:rPr>
              <a:t>контроль за питьевым режимом</a:t>
            </a:r>
            <a:r>
              <a:rPr lang="ru-RU" sz="2000" dirty="0" smtClean="0"/>
              <a:t>. Следует рекомендовать пить воду, соки и минеральную воду, а не сладкие безалкогольные напитки (например, </a:t>
            </a:r>
            <a:r>
              <a:rPr lang="ru-RU" sz="2000" b="1" dirty="0" smtClean="0"/>
              <a:t>бутылка лимонада объемом около 300 мл. содержит 6 чайных ложек или 30 г. сахара</a:t>
            </a:r>
            <a:r>
              <a:rPr lang="ru-RU" sz="2000" dirty="0" smtClean="0"/>
              <a:t>). Потребность в жидкости (воде) удовлетворяется благодаря потреблению напитков,  продуктов. Продукты обеспечивают организм водой более, чем наполовину. Жидкость необходимо потреблять в адекватных количествах, особенно в условиях жаркого климата и при повышенной физической активности.</a:t>
            </a:r>
            <a:br>
              <a:rPr lang="ru-RU" sz="2000" dirty="0" smtClean="0"/>
            </a:br>
            <a:r>
              <a:rPr lang="ru-RU" sz="2000" dirty="0" smtClean="0"/>
              <a:t>Среднее потребление всей жидкости должно равняться </a:t>
            </a:r>
            <a:r>
              <a:rPr lang="ru-RU" sz="2000" dirty="0" smtClean="0">
                <a:solidFill>
                  <a:srgbClr val="002060"/>
                </a:solidFill>
              </a:rPr>
              <a:t>2 литрам в день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http://im2-tub-ru.yandex.net/i?id=8f71efa8dc7c78f36c7d491ca3fc2c55-79-144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428596" y="500042"/>
            <a:ext cx="3929090" cy="2571768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022bfdd32cbbb6f560d729cfa027be2b-66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3357586" cy="250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Восьмое правило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0007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 </a:t>
            </a:r>
            <a:r>
              <a:rPr lang="ru-RU" sz="3800" dirty="0" smtClean="0">
                <a:solidFill>
                  <a:srgbClr val="002060"/>
                </a:solidFill>
              </a:rPr>
              <a:t>Общее </a:t>
            </a:r>
            <a:r>
              <a:rPr lang="ru-RU" sz="3800" dirty="0">
                <a:solidFill>
                  <a:srgbClr val="002060"/>
                </a:solidFill>
              </a:rPr>
              <a:t>потребление поваренной соли, с учетом ее содержания в хлебе, консервированных и других продуктах, не должно превышать 1 чайной ложки (6 грамм) в день. Рекомендуется использовать йодированную соль</a:t>
            </a:r>
            <a:r>
              <a:rPr lang="ru-RU" sz="3800" b="1" dirty="0">
                <a:solidFill>
                  <a:srgbClr val="FFC000"/>
                </a:solidFill>
              </a:rPr>
              <a:t>.</a:t>
            </a:r>
            <a:r>
              <a:rPr lang="ru-RU" sz="3800" b="1" dirty="0"/>
              <a:t/>
            </a:r>
            <a:br>
              <a:rPr lang="ru-RU" sz="3800" b="1" dirty="0"/>
            </a:br>
            <a:r>
              <a:rPr lang="ru-RU" sz="3800" dirty="0"/>
              <a:t>Поваренная соль содержится в натуральном виде в продуктах обычно в малых количествах. Соль часто используется для специальной обработки и консервирования продуктов. Кроме того, большинство людей досаливают пищу за столом. Верхняя граница потребления соли в соответствии с рекомендациями Всемирной организации здравоохранения для здорового человека составляет 6 г в день, при артериальной гипертонии – 5 г. в день.</a:t>
            </a:r>
            <a:br>
              <a:rPr lang="ru-RU" sz="3800" dirty="0"/>
            </a:br>
            <a:r>
              <a:rPr lang="ru-RU" sz="3800" dirty="0"/>
              <a:t>Соль преимущественно потребляется с продуктами, прошедшими специальную обработку (около 80 % от общего потребления соли). Поэтому консервированные, соленые, копченые продукты (мясо, рыба) рекомендуется потреблять только в малых количествах и не каждый день. Пищу следует готовить с минимальным количеством соли, а для улучшения вкусовых качеств добавлять травы и пряности. Солонку со стола лучше убрать.</a:t>
            </a:r>
            <a:br>
              <a:rPr lang="ru-RU" sz="38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Рекомендации по снижению потребления соли: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Исключить пищевые продукты, содержащие много соли (консервированные, соленые, копченые).</a:t>
            </a:r>
            <a:br>
              <a:rPr lang="ru-RU" dirty="0" smtClean="0"/>
            </a:br>
            <a:r>
              <a:rPr lang="ru-RU" dirty="0" smtClean="0"/>
              <a:t>Обратить внимание на маркировку продуктов, прошедших специальную обработку, на указание содержания соли в них.</a:t>
            </a:r>
            <a:br>
              <a:rPr lang="ru-RU" dirty="0" smtClean="0"/>
            </a:br>
            <a:r>
              <a:rPr lang="ru-RU" dirty="0" smtClean="0"/>
              <a:t>Увеличить потребление продуктов с низким содержанием соли (овощи, фрукты).</a:t>
            </a:r>
            <a:br>
              <a:rPr lang="ru-RU" dirty="0" smtClean="0"/>
            </a:br>
            <a:r>
              <a:rPr lang="ru-RU" dirty="0" smtClean="0"/>
              <a:t>Снизить количество соли, добавляемое в процессе приготовления пищи.</a:t>
            </a:r>
            <a:br>
              <a:rPr lang="ru-RU" dirty="0" smtClean="0"/>
            </a:br>
            <a:r>
              <a:rPr lang="ru-RU" dirty="0" smtClean="0"/>
              <a:t>Прежде, чем автоматически досаливать пищу, следует сначала попробовать ее на вкус, а лучше вовсе не досаливать.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нашей школе здорового питания  подробно разбираются темы:</a:t>
            </a:r>
          </a:p>
          <a:p>
            <a:pPr lvl="0"/>
            <a:r>
              <a:rPr lang="ru-RU" dirty="0"/>
              <a:t>Как подсчитать идеальный вес?</a:t>
            </a:r>
          </a:p>
          <a:p>
            <a:pPr lvl="0"/>
            <a:r>
              <a:rPr lang="ru-RU" dirty="0"/>
              <a:t>Что такое ожирение типа «яблоко» или «груша»?</a:t>
            </a:r>
          </a:p>
          <a:p>
            <a:pPr lvl="0"/>
            <a:r>
              <a:rPr lang="ru-RU" dirty="0"/>
              <a:t>Какой не должна быть талия?</a:t>
            </a:r>
          </a:p>
          <a:p>
            <a:pPr lvl="0"/>
            <a:r>
              <a:rPr lang="ru-RU" dirty="0"/>
              <a:t>Много ли людей страдают тот избыточной массы тела?</a:t>
            </a:r>
          </a:p>
          <a:p>
            <a:pPr lvl="0"/>
            <a:r>
              <a:rPr lang="ru-RU" dirty="0"/>
              <a:t>Ожирение – это болезнь или дело вкуса? К каким заболеваниям оно приводит? Трудно ли быть толст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Идеальный вес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Девятое правило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9118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Идеальная </a:t>
            </a:r>
            <a:r>
              <a:rPr lang="ru-RU" b="1" dirty="0">
                <a:solidFill>
                  <a:srgbClr val="FF0000"/>
                </a:solidFill>
              </a:rPr>
              <a:t>масса тела должна соответствовать рекомендованным границам (ИМТ – 20 - 25). 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Для ее сохранения, кроме соблюдения принципов рационального питания, следует поддерживать умеренный уровень физической активности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Около половины взрослого населения нашей страны имеет избыточную массу тела. С ожирением связан повышенный риск высокого артериального давления, ишемической болезни сердца, мозгового инсульта, сахарного диабета, различных типов рака, артритов и др.</a:t>
            </a:r>
            <a:br>
              <a:rPr lang="ru-RU" dirty="0"/>
            </a:br>
            <a:r>
              <a:rPr lang="ru-RU" dirty="0">
                <a:solidFill>
                  <a:srgbClr val="00B050"/>
                </a:solidFill>
              </a:rPr>
              <a:t>Поддержанию веса способствуют тип и количество потребляемой пищи, а также уровень физической активности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Потребление </a:t>
            </a:r>
            <a:r>
              <a:rPr lang="ru-RU" dirty="0"/>
              <a:t>высококалорийных продуктов, но с низким содержанием питательных веществ, способствует повышению массы тела. </a:t>
            </a:r>
            <a:r>
              <a:rPr lang="ru-RU" dirty="0" smtClean="0"/>
              <a:t>Поэтому </a:t>
            </a:r>
            <a:r>
              <a:rPr lang="ru-RU" dirty="0"/>
              <a:t>в качестве основных компонентов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здоровой диеты рекомендуются овощи и фрукты (свежие, мороженые, сушеные) в дополнение к картофелю, рису и другим злаковым.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Десятое правило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6975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  Не </a:t>
            </a:r>
            <a:r>
              <a:rPr lang="ru-RU" b="1" dirty="0"/>
              <a:t>следует употреблять </a:t>
            </a:r>
            <a:r>
              <a:rPr lang="ru-RU" b="1" dirty="0" smtClean="0"/>
              <a:t>алкоголь. 1 </a:t>
            </a:r>
            <a:r>
              <a:rPr lang="ru-RU" b="1" dirty="0"/>
              <a:t>порция содержит около 10 г. чистого алкоголя). </a:t>
            </a:r>
            <a:r>
              <a:rPr lang="ru-RU" b="1" dirty="0" smtClean="0"/>
              <a:t>Любые дозы</a:t>
            </a:r>
            <a:r>
              <a:rPr lang="ru-RU" b="1" dirty="0"/>
              <a:t>, даже при однократном приеме, вредны для организма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Алкоголь образуется при расщеплении углеводов. Являясь калорийным веществом, 1 г. алкоголя дает 7 ккал и не обеспечивает организм питательными веществами. Так, например, 1 банка пива (330 г.) содержит 158 ккал, фужер белого вина (125 г.) – 99 ккал, 20 г. коньяка – 42 ккал, 40 г. виски – 95 ккал. Риск проблем, связанных со здоровьем, минимален при потреблении менее 2 условных единиц (порций) алкоголя в день (1 порция – 10 г. алкоголя). Для уменьшения риска развития зависимости от алкоголя рекомендуется воздерживаться от его ежедневного потребления.</a:t>
            </a:r>
            <a:br>
              <a:rPr lang="ru-RU" dirty="0"/>
            </a:br>
            <a:r>
              <a:rPr lang="ru-RU" dirty="0"/>
              <a:t>Алкогольная болезнь (алкоголизм) поражает три основные системы: </a:t>
            </a:r>
            <a:r>
              <a:rPr lang="ru-RU" dirty="0" err="1"/>
              <a:t>сердечно-сосудистую</a:t>
            </a:r>
            <a:r>
              <a:rPr lang="ru-RU" dirty="0"/>
              <a:t> (</a:t>
            </a:r>
            <a:r>
              <a:rPr lang="ru-RU" dirty="0" err="1"/>
              <a:t>кардиомиопатии</a:t>
            </a:r>
            <a:r>
              <a:rPr lang="ru-RU" dirty="0"/>
              <a:t>, артериальная гипертония, аритмии, геморрагические инсульты); желудочно-кишечную (язвенная болезнь, цирроз печени, рак прямой кишки, </a:t>
            </a:r>
            <a:r>
              <a:rPr lang="ru-RU" dirty="0" err="1"/>
              <a:t>панкреатонекроз</a:t>
            </a:r>
            <a:r>
              <a:rPr lang="ru-RU" dirty="0"/>
              <a:t> и др.); нервную систему (</a:t>
            </a:r>
            <a:r>
              <a:rPr lang="ru-RU" dirty="0" err="1"/>
              <a:t>нейропатии</a:t>
            </a:r>
            <a:r>
              <a:rPr lang="ru-RU" dirty="0"/>
              <a:t>, </a:t>
            </a:r>
            <a:r>
              <a:rPr lang="ru-RU" dirty="0" err="1"/>
              <a:t>вегето-сосудистые</a:t>
            </a:r>
            <a:r>
              <a:rPr lang="ru-RU" dirty="0"/>
              <a:t> </a:t>
            </a:r>
            <a:r>
              <a:rPr lang="ru-RU" dirty="0" err="1"/>
              <a:t>дистонии</a:t>
            </a:r>
            <a:r>
              <a:rPr lang="ru-RU" dirty="0"/>
              <a:t>, энцефалопатии).</a:t>
            </a:r>
            <a:br>
              <a:rPr lang="ru-RU" dirty="0"/>
            </a:br>
            <a:r>
              <a:rPr lang="ru-RU" dirty="0"/>
              <a:t>Заболевание может привести к развитию дефицита витаминов группы В (никотиновой и </a:t>
            </a:r>
            <a:r>
              <a:rPr lang="ru-RU" dirty="0" err="1"/>
              <a:t>фолиевой</a:t>
            </a:r>
            <a:r>
              <a:rPr lang="ru-RU" dirty="0"/>
              <a:t> кислот) и витамина С, а также минеральных веществ, таких как цинк и магний. Развитие дефицита связано как с недостаточным потреблением продуктов, содержащих эти питательные вещества, так и со сниженной их абсорбцией в кишечнике, а также взаимодействием питательных веществ и алкоголя в организме.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Одиннадцатое правило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00B050"/>
                </a:solidFill>
              </a:rPr>
              <a:t>Следует </a:t>
            </a:r>
            <a:r>
              <a:rPr lang="ru-RU" b="1" dirty="0">
                <a:solidFill>
                  <a:srgbClr val="00B050"/>
                </a:solidFill>
              </a:rPr>
              <a:t>отдавать предпочтение приготовлению продуктов на пару, путем отваривания, </a:t>
            </a:r>
            <a:r>
              <a:rPr lang="ru-RU" b="1" dirty="0" err="1">
                <a:solidFill>
                  <a:srgbClr val="00B050"/>
                </a:solidFill>
              </a:rPr>
              <a:t>запекания</a:t>
            </a:r>
            <a:r>
              <a:rPr lang="ru-RU" b="1" dirty="0">
                <a:solidFill>
                  <a:srgbClr val="00B050"/>
                </a:solidFill>
              </a:rPr>
              <a:t> или в микроволновой печи.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Уменьшите добавление жиров, масел, соли, сахара в процессе приготовления пищи. Выбирайте разнообразные продукты (свежие, замороженные, сушеные), в первую очередь, выращенные в вашей местности.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Разнообразная свежая и правильно приготовленная пища, без излишних добавок позволяет достичь требуемой полноценности и сбалансированности рациона питания.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Двенадцатое правило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57166"/>
            <a:ext cx="5111750" cy="67818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>
                <a:solidFill>
                  <a:srgbClr val="0070C0"/>
                </a:solidFill>
              </a:rPr>
              <a:t>Следует придерживаться исключительно грудного вскармливания на протяжении первых шести месяцев жизни ребенка. После 6 месяцев вводится прикорм. Грудное вскармливание может быть продолжено до 2 лет</a:t>
            </a:r>
            <a:r>
              <a:rPr lang="ru-RU" b="1" dirty="0"/>
              <a:t>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Совет </a:t>
            </a:r>
            <a:r>
              <a:rPr lang="ru-RU" b="1" dirty="0"/>
              <a:t>адресован беременным женщинам и кормящим грудью </a:t>
            </a:r>
            <a:r>
              <a:rPr lang="ru-RU" b="1" dirty="0" smtClean="0"/>
              <a:t>матерям.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Грудное вскармливание является лучшим способом сохранения здоровья матери и ребенка. Исключительно грудное вскармливание достаточно ребенку в первые 6 месяцев его жизни. Потом может вводиться прикорм.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im1-tub-ru.yandex.net/i?id=868d98b664c3873c4b845b3ed0972290-7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32" y="1357298"/>
            <a:ext cx="335408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Спасибо за внимание!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Будьте здоровы!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http://edu.mari.ru/mouo-yoshkarola/dou39/DocLib3/%D0%A1%D0%B0%D0%B4%D0%B8%D0%BA%20%E2%84%9639/78255193_ovosc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66750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Причины избыточного веса и ожирения (1 часть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первой части серии лекций школы правильного питания, посвящённого разбору причин излишней полноты, исследуются следующие темы:</a:t>
            </a:r>
          </a:p>
          <a:p>
            <a:pPr lvl="0"/>
            <a:r>
              <a:rPr lang="ru-RU" dirty="0"/>
              <a:t>Почему человек поправляется?</a:t>
            </a:r>
          </a:p>
          <a:p>
            <a:pPr lvl="0"/>
            <a:r>
              <a:rPr lang="ru-RU" dirty="0"/>
              <a:t>Энергетический баланс. Белки ,жиры и углеводы.</a:t>
            </a:r>
          </a:p>
          <a:p>
            <a:pPr lvl="0"/>
            <a:r>
              <a:rPr lang="ru-RU" dirty="0"/>
              <a:t>Для чего нужна жировая ткань?</a:t>
            </a:r>
          </a:p>
          <a:p>
            <a:pPr lvl="0"/>
            <a:r>
              <a:rPr lang="ru-RU" dirty="0"/>
              <a:t>Как регулируется голод и аппетит?</a:t>
            </a:r>
          </a:p>
          <a:p>
            <a:pPr lvl="0"/>
            <a:r>
              <a:rPr lang="ru-RU" dirty="0"/>
              <a:t>Откуда берутся национальные пищевые пристрастия?</a:t>
            </a:r>
          </a:p>
          <a:p>
            <a:pPr lvl="0"/>
            <a:r>
              <a:rPr lang="ru-RU" dirty="0"/>
              <a:t>Прием пищи как средство общения.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Причины избыточного веса и ожирения (2 часть)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Вторая часть лекций школы правильного питания, исследующих причины формирования лишнего веса, направлена на то, чтобы показать, как пищевые привычки, приобретённые в детстве, влияют на всю нашу дальнейшую жизнь.</a:t>
            </a:r>
          </a:p>
          <a:p>
            <a:pPr lvl="0"/>
            <a:r>
              <a:rPr lang="ru-RU" dirty="0"/>
              <a:t>Что важнее - наследственность или образ жизни?</a:t>
            </a:r>
          </a:p>
          <a:p>
            <a:pPr lvl="0"/>
            <a:r>
              <a:rPr lang="ru-RU" dirty="0"/>
              <a:t>Неправильное воспитание. Проблема родом из детства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Разновидности нарушений пищевого поведения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«</a:t>
            </a:r>
            <a:r>
              <a:rPr lang="ru-RU" dirty="0"/>
              <a:t>Пищевое поведение» - это комплекс привычек, определённых представлений и вкусов.</a:t>
            </a:r>
          </a:p>
          <a:p>
            <a:r>
              <a:rPr lang="ru-RU" dirty="0"/>
              <a:t>Отклонения от нормального «набора» калорий, витаминов и микроэлементов в ту или иную сторону, неправильное количество, качество еды и время её приёма рождают множество вариантов нарушений правил приёма пищи, которые рассматриваются на лекциях нашей школы.</a:t>
            </a:r>
          </a:p>
          <a:p>
            <a:pPr lvl="0"/>
            <a:r>
              <a:rPr lang="ru-RU" dirty="0"/>
              <a:t>Могущество голода</a:t>
            </a:r>
          </a:p>
          <a:p>
            <a:pPr lvl="0"/>
            <a:r>
              <a:rPr lang="ru-RU" dirty="0"/>
              <a:t>Полный ест глазами</a:t>
            </a:r>
          </a:p>
          <a:p>
            <a:pPr lvl="0"/>
            <a:r>
              <a:rPr lang="ru-RU" dirty="0"/>
              <a:t>Пищевое «пьянство»</a:t>
            </a:r>
          </a:p>
          <a:p>
            <a:pPr lvl="0"/>
            <a:r>
              <a:rPr lang="ru-RU" dirty="0"/>
              <a:t>Лекарство от отчаяния</a:t>
            </a:r>
          </a:p>
          <a:p>
            <a:pPr lvl="0"/>
            <a:r>
              <a:rPr lang="ru-RU" dirty="0"/>
              <a:t>Стресс и еда</a:t>
            </a:r>
          </a:p>
          <a:p>
            <a:pPr lvl="0"/>
            <a:r>
              <a:rPr lang="ru-RU" dirty="0"/>
              <a:t>Успокаивает ли еда?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«Пищевое поведение»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Разновидности </a:t>
            </a:r>
            <a:r>
              <a:rPr lang="ru-RU" dirty="0"/>
              <a:t>нарушений пищевого поведения</a:t>
            </a:r>
          </a:p>
          <a:p>
            <a:r>
              <a:rPr lang="ru-RU" dirty="0"/>
              <a:t>«Пищевое поведение» - это комплекс привычек, определённых представлений и вкусов.</a:t>
            </a:r>
          </a:p>
          <a:p>
            <a:r>
              <a:rPr lang="ru-RU" dirty="0"/>
              <a:t>Отклонения от нормального «набора» калорий, витаминов и микроэлементов в ту или иную сторону, неправильное количество, качество еды и время её приёма рождают множество вариантов нарушений правил приёма пищи, которые рассматриваются на лекциях нашей школы.</a:t>
            </a:r>
          </a:p>
          <a:p>
            <a:pPr lvl="0"/>
            <a:r>
              <a:rPr lang="ru-RU" dirty="0"/>
              <a:t>Могущество голода</a:t>
            </a:r>
          </a:p>
          <a:p>
            <a:pPr lvl="0"/>
            <a:r>
              <a:rPr lang="ru-RU" dirty="0"/>
              <a:t>Полный ест </a:t>
            </a:r>
            <a:r>
              <a:rPr lang="ru-RU" dirty="0" smtClean="0"/>
              <a:t>глазами</a:t>
            </a:r>
            <a:endParaRPr lang="ru-RU" dirty="0"/>
          </a:p>
          <a:p>
            <a:pPr lvl="0"/>
            <a:r>
              <a:rPr lang="ru-RU" dirty="0"/>
              <a:t>Пищевое «пьянство»</a:t>
            </a:r>
          </a:p>
          <a:p>
            <a:pPr lvl="0"/>
            <a:r>
              <a:rPr lang="ru-RU" dirty="0"/>
              <a:t>Лекарство от </a:t>
            </a:r>
            <a:r>
              <a:rPr lang="ru-RU" dirty="0" smtClean="0"/>
              <a:t>отчаяния</a:t>
            </a:r>
            <a:endParaRPr lang="ru-RU" dirty="0"/>
          </a:p>
          <a:p>
            <a:pPr lvl="0"/>
            <a:r>
              <a:rPr lang="ru-RU" dirty="0"/>
              <a:t>Стресс и еда</a:t>
            </a:r>
          </a:p>
          <a:p>
            <a:pPr lvl="0"/>
            <a:r>
              <a:rPr lang="ru-RU" dirty="0"/>
              <a:t>Успокаивает ли еда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Рациональное питание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…</a:t>
            </a:r>
            <a:r>
              <a:rPr lang="ru-RU" i="1" dirty="0">
                <a:solidFill>
                  <a:srgbClr val="FF0000"/>
                </a:solidFill>
              </a:rPr>
              <a:t>Человек есть то, что он ест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                                              Пифагор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Питаться правильно </a:t>
            </a:r>
            <a:r>
              <a:rPr lang="ru-RU" dirty="0">
                <a:solidFill>
                  <a:schemeClr val="tx2"/>
                </a:solidFill>
              </a:rPr>
              <a:t>важно</a:t>
            </a:r>
            <a:r>
              <a:rPr lang="ru-RU" dirty="0"/>
              <a:t>, потому что это дает возможность:</a:t>
            </a:r>
          </a:p>
          <a:p>
            <a:pPr>
              <a:buNone/>
            </a:pPr>
            <a:r>
              <a:rPr lang="ru-RU" dirty="0"/>
              <a:t>- Предупредить и уменьшить риск хронических заболеваний</a:t>
            </a:r>
          </a:p>
          <a:p>
            <a:pPr>
              <a:buNone/>
            </a:pPr>
            <a:r>
              <a:rPr lang="ru-RU" dirty="0"/>
              <a:t>- Сохранить здоровье и привлекательную внешность</a:t>
            </a:r>
          </a:p>
          <a:p>
            <a:pPr>
              <a:buNone/>
            </a:pPr>
            <a:r>
              <a:rPr lang="ru-RU" dirty="0"/>
              <a:t>- Оставаться стройными и красивыми</a:t>
            </a:r>
          </a:p>
          <a:p>
            <a:pPr>
              <a:buNone/>
            </a:pPr>
            <a:r>
              <a:rPr lang="ru-RU" dirty="0"/>
              <a:t>Точно так же, как чистый воздух и чистая вода, качество, сбалансированность, разнообразие пищи и режим питания имеют </a:t>
            </a:r>
            <a:r>
              <a:rPr lang="ru-RU" i="1" dirty="0">
                <a:solidFill>
                  <a:srgbClr val="00B050"/>
                </a:solidFill>
              </a:rPr>
              <a:t>ключевое значение </a:t>
            </a:r>
            <a:r>
              <a:rPr lang="ru-RU" dirty="0"/>
              <a:t>для здоровья человека.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www.eda-eto-prosto.ru/uploads/posts/134252332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73844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Рациональное питание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– </a:t>
            </a:r>
            <a:r>
              <a:rPr lang="ru-RU" dirty="0"/>
              <a:t>это питание, обеспечивающее рост, нормальное развитие и жизнедеятельность человека, способствующее улучшению его здоровья и профилактике заболеваний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92D050"/>
                </a:solidFill>
              </a:rPr>
              <a:t>Рациональное </a:t>
            </a:r>
            <a:r>
              <a:rPr lang="ru-RU" b="1" dirty="0">
                <a:solidFill>
                  <a:srgbClr val="92D050"/>
                </a:solidFill>
              </a:rPr>
              <a:t>питание </a:t>
            </a:r>
            <a:r>
              <a:rPr lang="ru-RU" b="1" dirty="0"/>
              <a:t>предполагает:</a:t>
            </a:r>
            <a:endParaRPr lang="ru-RU" dirty="0"/>
          </a:p>
          <a:p>
            <a:r>
              <a:rPr lang="ru-RU" b="1" dirty="0"/>
              <a:t>1. </a:t>
            </a:r>
            <a:r>
              <a:rPr lang="ru-RU" b="1" dirty="0">
                <a:solidFill>
                  <a:srgbClr val="00B0F0"/>
                </a:solidFill>
              </a:rPr>
              <a:t>Энергетическое равновесие</a:t>
            </a:r>
          </a:p>
          <a:p>
            <a:r>
              <a:rPr lang="ru-RU" b="1" dirty="0"/>
              <a:t>2. </a:t>
            </a:r>
            <a:r>
              <a:rPr lang="ru-RU" b="1" dirty="0">
                <a:solidFill>
                  <a:srgbClr val="00B050"/>
                </a:solidFill>
              </a:rPr>
              <a:t>Сбалансированное питание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/>
              <a:t>3. Соблюдение режима питания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1176</Words>
  <Application>Microsoft Office PowerPoint</Application>
  <PresentationFormat>Экран (4:3)</PresentationFormat>
  <Paragraphs>121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Школа рационального питания</vt:lpstr>
      <vt:lpstr>Основные темы курса: </vt:lpstr>
      <vt:lpstr>Идеальный вес </vt:lpstr>
      <vt:lpstr>Причины избыточного веса и ожирения (1 часть)</vt:lpstr>
      <vt:lpstr>Причины избыточного веса и ожирения (2 часть)</vt:lpstr>
      <vt:lpstr>Разновидности нарушений пищевого поведения </vt:lpstr>
      <vt:lpstr>«Пищевое поведение»</vt:lpstr>
      <vt:lpstr>Рациональное питание </vt:lpstr>
      <vt:lpstr>Рациональное питание </vt:lpstr>
      <vt:lpstr>Первый принцип: энергетическое равновесие</vt:lpstr>
      <vt:lpstr>Второй принцип: сбалансированное питание</vt:lpstr>
      <vt:lpstr>Белки</vt:lpstr>
      <vt:lpstr>жир</vt:lpstr>
      <vt:lpstr>углеводы</vt:lpstr>
      <vt:lpstr>Рациональное питание</vt:lpstr>
      <vt:lpstr>Третий принцип: режим питания</vt:lpstr>
      <vt:lpstr>Двенадцать правил здорового питания:</vt:lpstr>
      <vt:lpstr>Следует потреблять разнообразные продукты</vt:lpstr>
      <vt:lpstr>Второе правило</vt:lpstr>
      <vt:lpstr>Третье правило</vt:lpstr>
      <vt:lpstr>Третье правило</vt:lpstr>
      <vt:lpstr>Четвертое правило</vt:lpstr>
      <vt:lpstr>Пятое правило</vt:lpstr>
      <vt:lpstr>Шестое правило</vt:lpstr>
      <vt:lpstr>Жирные кислоты</vt:lpstr>
      <vt:lpstr>Седьмое правило</vt:lpstr>
      <vt:lpstr>Слайд 27</vt:lpstr>
      <vt:lpstr>Восьмое правило </vt:lpstr>
      <vt:lpstr>Рекомендации по снижению потребления соли:</vt:lpstr>
      <vt:lpstr>Девятое правило</vt:lpstr>
      <vt:lpstr>Десятое правило</vt:lpstr>
      <vt:lpstr>Одиннадцатое правило</vt:lpstr>
      <vt:lpstr>Двенадцатое правило</vt:lpstr>
      <vt:lpstr>Спасибо за внимание! Будьте здоровы!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здорового питания</dc:title>
  <dc:creator>Admin</dc:creator>
  <cp:lastModifiedBy>OOCMP-4</cp:lastModifiedBy>
  <cp:revision>18</cp:revision>
  <dcterms:created xsi:type="dcterms:W3CDTF">2014-10-02T08:58:52Z</dcterms:created>
  <dcterms:modified xsi:type="dcterms:W3CDTF">2014-10-06T07:11:07Z</dcterms:modified>
</cp:coreProperties>
</file>